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4"/>
  </p:sldMasterIdLst>
  <p:notesMasterIdLst>
    <p:notesMasterId r:id="rId31"/>
  </p:notesMasterIdLst>
  <p:handoutMasterIdLst>
    <p:handoutMasterId r:id="rId32"/>
  </p:handoutMasterIdLst>
  <p:sldIdLst>
    <p:sldId id="2599" r:id="rId5"/>
    <p:sldId id="2606" r:id="rId6"/>
    <p:sldId id="2619" r:id="rId7"/>
    <p:sldId id="2610" r:id="rId8"/>
    <p:sldId id="2666" r:id="rId9"/>
    <p:sldId id="2667" r:id="rId10"/>
    <p:sldId id="2675" r:id="rId11"/>
    <p:sldId id="2674" r:id="rId12"/>
    <p:sldId id="2676" r:id="rId13"/>
    <p:sldId id="2677" r:id="rId14"/>
    <p:sldId id="2685" r:id="rId15"/>
    <p:sldId id="2681" r:id="rId16"/>
    <p:sldId id="2659" r:id="rId17"/>
    <p:sldId id="2661" r:id="rId18"/>
    <p:sldId id="2662" r:id="rId19"/>
    <p:sldId id="2668" r:id="rId20"/>
    <p:sldId id="2684" r:id="rId21"/>
    <p:sldId id="2682" r:id="rId22"/>
    <p:sldId id="2664" r:id="rId23"/>
    <p:sldId id="2678" r:id="rId24"/>
    <p:sldId id="2672" r:id="rId25"/>
    <p:sldId id="2673" r:id="rId26"/>
    <p:sldId id="2683" r:id="rId27"/>
    <p:sldId id="2679" r:id="rId28"/>
    <p:sldId id="2680" r:id="rId29"/>
    <p:sldId id="2657" r:id="rId30"/>
  </p:sldIdLst>
  <p:sldSz cx="12192000" cy="6858000"/>
  <p:notesSz cx="6954838" cy="11984038"/>
  <p:defaultTextStyle>
    <a:defPPr>
      <a:defRPr lang="en-US"/>
    </a:defPPr>
    <a:lvl1pPr marL="0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39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080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618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158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696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2864F012-3B72-A245-AD25-4D95F01D46C6}">
          <p14:sldIdLst>
            <p14:sldId id="2599"/>
          </p14:sldIdLst>
        </p14:section>
        <p14:section name="Agenda" id="{FDEB1532-2F45-6041-9494-A5194674C795}">
          <p14:sldIdLst>
            <p14:sldId id="2606"/>
          </p14:sldIdLst>
        </p14:section>
        <p14:section name="Introduction" id="{35F6CE24-22F0-DB4A-A747-7B60BDE2B8AE}">
          <p14:sldIdLst>
            <p14:sldId id="2619"/>
          </p14:sldIdLst>
        </p14:section>
        <p14:section name="Explaining the Page Object Model" id="{2BCD6EC7-4A18-884B-81C8-F09DFC5A3DA6}">
          <p14:sldIdLst>
            <p14:sldId id="2610"/>
            <p14:sldId id="2666"/>
            <p14:sldId id="2667"/>
            <p14:sldId id="2675"/>
            <p14:sldId id="2674"/>
            <p14:sldId id="2676"/>
            <p14:sldId id="2677"/>
            <p14:sldId id="2685"/>
          </p14:sldIdLst>
        </p14:section>
        <p14:section name="Explaining Promises" id="{9502C382-8FD2-4042-BD35-A5108EBCFD24}">
          <p14:sldIdLst>
            <p14:sldId id="2681"/>
            <p14:sldId id="2659"/>
            <p14:sldId id="2661"/>
            <p14:sldId id="2662"/>
            <p14:sldId id="2668"/>
            <p14:sldId id="2684"/>
          </p14:sldIdLst>
        </p14:section>
        <p14:section name="Best Practices" id="{81AAEFEC-5C52-FD44-8B75-43B4FAD248B9}">
          <p14:sldIdLst>
            <p14:sldId id="2682"/>
            <p14:sldId id="2664"/>
            <p14:sldId id="2678"/>
            <p14:sldId id="2672"/>
            <p14:sldId id="2673"/>
          </p14:sldIdLst>
        </p14:section>
        <p14:section name="Write a Test" id="{07F480E5-B8C7-BE4D-8C55-1A29FE6569EB}">
          <p14:sldIdLst>
            <p14:sldId id="2683"/>
            <p14:sldId id="2679"/>
            <p14:sldId id="2680"/>
          </p14:sldIdLst>
        </p14:section>
        <p14:section name="Close" id="{589784A8-B489-474B-A6BB-2D3DB68E6C8A}">
          <p14:sldIdLst>
            <p14:sldId id="2657"/>
          </p14:sldIdLst>
        </p14:section>
        <p14:section name="Other slides" id="{9DA0B9C5-266C-834F-83A3-69C409138D36}">
          <p14:sldIdLst/>
        </p14:section>
      </p14:sectionLst>
    </p:ext>
    <p:ext uri="{EFAFB233-063F-42B5-8137-9DF3F51BA10A}">
      <p15:sldGuideLst xmlns:p15="http://schemas.microsoft.com/office/powerpoint/2012/main">
        <p15:guide id="8" pos="3840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75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BA"/>
    <a:srgbClr val="9DCFDF"/>
    <a:srgbClr val="F4761D"/>
    <a:srgbClr val="F2716F"/>
    <a:srgbClr val="3C4950"/>
    <a:srgbClr val="7FBCBC"/>
    <a:srgbClr val="B0D4E1"/>
    <a:srgbClr val="FFFFFF"/>
    <a:srgbClr val="1EE2F1"/>
    <a:srgbClr val="1BE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9"/>
    <p:restoredTop sz="93469"/>
  </p:normalViewPr>
  <p:slideViewPr>
    <p:cSldViewPr snapToGrid="0" snapToObjects="1" showGuides="1">
      <p:cViewPr varScale="1">
        <p:scale>
          <a:sx n="119" d="100"/>
          <a:sy n="119" d="100"/>
        </p:scale>
        <p:origin x="1184" y="19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>
        <p:guide orient="horz" pos="3775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 Deranek" userId="3241db74-a6fc-4f64-8d12-7623ae7b8ba8" providerId="ADAL" clId="{5FFA37A9-F775-7F46-925C-F5F7ED943752}"/>
    <pc:docChg chg="modSld">
      <pc:chgData name="Hal Deranek" userId="3241db74-a6fc-4f64-8d12-7623ae7b8ba8" providerId="ADAL" clId="{5FFA37A9-F775-7F46-925C-F5F7ED943752}" dt="2019-10-14T03:55:28.220" v="25" actId="20577"/>
      <pc:docMkLst>
        <pc:docMk/>
      </pc:docMkLst>
      <pc:sldChg chg="modSp">
        <pc:chgData name="Hal Deranek" userId="3241db74-a6fc-4f64-8d12-7623ae7b8ba8" providerId="ADAL" clId="{5FFA37A9-F775-7F46-925C-F5F7ED943752}" dt="2019-10-14T03:55:28.220" v="25" actId="20577"/>
        <pc:sldMkLst>
          <pc:docMk/>
          <pc:sldMk cId="963834621" sldId="2680"/>
        </pc:sldMkLst>
        <pc:spChg chg="mod">
          <ac:chgData name="Hal Deranek" userId="3241db74-a6fc-4f64-8d12-7623ae7b8ba8" providerId="ADAL" clId="{5FFA37A9-F775-7F46-925C-F5F7ED943752}" dt="2019-10-14T03:55:28.220" v="25" actId="20577"/>
          <ac:spMkLst>
            <pc:docMk/>
            <pc:sldMk cId="963834621" sldId="2680"/>
            <ac:spMk id="6" creationId="{DD0BB324-8F67-494E-B79F-162D97642E4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88917-E720-3C4A-B556-2FFB8171EBA4}" type="datetimeFigureOut">
              <a:rPr lang="en-US" smtClean="0"/>
              <a:t>10/13/19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383963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11383963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671E-9B0F-D945-8621-79F1D2B99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9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598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entury Gothic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598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entury Gothic Regular" charset="0"/>
              </a:defRPr>
            </a:lvl1pPr>
          </a:lstStyle>
          <a:p>
            <a:fld id="{DE397B46-23B3-0241-A4EA-8FD351BF804F}" type="datetimeFigureOut">
              <a:rPr lang="en-US" smtClean="0"/>
              <a:pPr/>
              <a:t>10/13/19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15938" y="898525"/>
            <a:ext cx="7986713" cy="4494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5692775"/>
            <a:ext cx="5564188" cy="5392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382375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entury Gothic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11382375"/>
            <a:ext cx="3013075" cy="600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entury Gothic Regular" charset="0"/>
              </a:defRPr>
            </a:lvl1pPr>
          </a:lstStyle>
          <a:p>
            <a:fld id="{900AEF0A-F80F-DB49-86FE-5F61D39B15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69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1pPr>
    <a:lvl2pPr marL="609539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2pPr>
    <a:lvl3pPr marL="1219080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3pPr>
    <a:lvl4pPr marL="1828618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4pPr>
    <a:lvl5pPr marL="2438158" algn="l" defTabSz="609539" rtl="0" eaLnBrk="1" latinLnBrk="0" hangingPunct="1">
      <a:defRPr sz="1600" b="0" i="0" kern="1200">
        <a:solidFill>
          <a:schemeClr val="tx1"/>
        </a:solidFill>
        <a:latin typeface="Century Gothic Regular" charset="0"/>
        <a:ea typeface="+mn-ea"/>
        <a:cs typeface="+mn-cs"/>
      </a:defRPr>
    </a:lvl5pPr>
    <a:lvl6pPr marL="3047696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AEF0A-F80F-DB49-86FE-5F61D39B15C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92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 Talk about making it easier to maintain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0AEF0A-F80F-DB49-86FE-5F61D39B15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4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Ask audience if anyone has experience working w/ promises.  If so, what has their experience been.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AEF0A-F80F-DB49-86FE-5F61D39B15C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62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577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61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AEF0A-F80F-DB49-86FE-5F61D39B15C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61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22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3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AEF0A-F80F-DB49-86FE-5F61D39B15C6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12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52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7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endParaRPr lang="en-GB" sz="1200" b="1" dirty="0">
              <a:solidFill>
                <a:schemeClr val="bg1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65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331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AEF0A-F80F-DB49-86FE-5F61D39B15C6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73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AEF0A-F80F-DB49-86FE-5F61D39B15C6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935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05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148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endParaRPr lang="en-GB" sz="1200" b="1" dirty="0">
              <a:solidFill>
                <a:schemeClr val="bg1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0AEF0A-F80F-DB49-86FE-5F61D39B15C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60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AEF0A-F80F-DB49-86FE-5F61D39B15C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67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Ask audience "Does anyone have experience using the Page Object Model?"  Then, "Who knows what a page object is?"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AEF0A-F80F-DB49-86FE-5F61D39B15C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13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0AEF0A-F80F-DB49-86FE-5F61D39B15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 Regular" charset="0"/>
                <a:ea typeface="+mn-ea"/>
                <a:cs typeface="+mn-cs"/>
              </a:rPr>
              <a:pPr marL="0" marR="0" lvl="0" indent="0" algn="r" defTabSz="9143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 Regular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536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DRY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0AEF0A-F80F-DB49-86FE-5F61D39B15C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66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http://www.way2automation.com/angularjs-protractor/webtables/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0AEF0A-F80F-DB49-86FE-5F61D39B15C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66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0AEF0A-F80F-DB49-86FE-5F61D39B15C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2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 Talk about making it easier to maintain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0AEF0A-F80F-DB49-86FE-5F61D39B15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6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_Plai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22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_High-TextBox-2x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3C91C4-1A7C-B540-8314-34790BAD2631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DEF784B-8BDD-9948-A5A1-E0397F80D0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74" y="130311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1ED77AF8-FF8D-0049-B809-03C40A4B2A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81B93596-8069-4140-8412-8A048BE5D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8582" y="2472104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A6E530A-036C-064A-A389-7857C1B47E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074" y="2956852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E98C685-0B28-0946-A5D4-3C6F841730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91600" y="2472104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F458E35-3D24-504C-9D1E-D020FD00A5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97092" y="2956852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B81F94E-04B4-5B49-B859-ED253B2AA3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582" y="4245486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2F2EB79-E2EF-7741-A5D0-25621D644F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4074" y="4730234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7A5CA9F-62CA-FD42-8FC7-889E349D75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1600" y="4245486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05732A41-E735-E84B-A82D-1C8B84A5B3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97092" y="4730234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5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_High-TextBox-2x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E3C91C4-1A7C-B540-8314-34790BAD2631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8DEF784B-8BDD-9948-A5A1-E0397F80D0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74" y="130311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1ED77AF8-FF8D-0049-B809-03C40A4B2A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81B93596-8069-4140-8412-8A048BE5D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8582" y="2472104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A6E530A-036C-064A-A389-7857C1B47E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074" y="2956852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E98C685-0B28-0946-A5D4-3C6F841730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91600" y="2472104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F458E35-3D24-504C-9D1E-D020FD00A5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97092" y="2956852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B81F94E-04B4-5B49-B859-ED253B2AA3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8582" y="4245486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2F2EB79-E2EF-7741-A5D0-25621D644F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4074" y="4730234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7A5CA9F-62CA-FD42-8FC7-889E349D75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1600" y="4245486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05732A41-E735-E84B-A82D-1C8B84A5B3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97092" y="4730234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789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_High_TextBox_Icons-4Acros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AD6B96C9-A9A1-3040-87D6-32E2512D76D7}"/>
              </a:ext>
            </a:extLst>
          </p:cNvPr>
          <p:cNvSpPr txBox="1">
            <a:spLocks/>
          </p:cNvSpPr>
          <p:nvPr userDrawn="1"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US" sz="500" b="1" dirty="0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DC4B1-2E98-924D-A20D-417FFC5D09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74" y="130311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AB4ACF5-5F06-064A-A9E3-FC803125BF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4074" y="187694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400" b="1" i="0" kern="1200" spc="0" baseline="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3CAC057E-B76A-4846-8088-EC198B2AB2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2000" y="3886732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A371BFE-63A1-894F-9A79-1F8CA58CAB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7492" y="4371480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4096462-B9B3-E445-A29A-62A483BF2B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428FF69-EE94-4049-9E9D-6E5D90C7B1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04925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5965D9CF-BD67-5B4B-B964-11847FEDF9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2982" y="3886732"/>
            <a:ext cx="2282878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F635651C-B507-9648-828C-726A28608C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58474" y="4371480"/>
            <a:ext cx="223520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Picture Placeholder 22">
            <a:extLst>
              <a:ext uri="{FF2B5EF4-FFF2-40B4-BE49-F238E27FC236}">
                <a16:creationId xmlns:a16="http://schemas.microsoft.com/office/drawing/2014/main" id="{1B1F8E55-C218-A647-958C-8D53438B891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195907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A76A2BB-16E8-DD40-9C17-21FA0BD5D1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42364" y="3886732"/>
            <a:ext cx="2197949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7684C19E-3D1B-7C4C-8EBD-FC52C76437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47856" y="4371480"/>
            <a:ext cx="2152045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Picture Placeholder 22">
            <a:extLst>
              <a:ext uri="{FF2B5EF4-FFF2-40B4-BE49-F238E27FC236}">
                <a16:creationId xmlns:a16="http://schemas.microsoft.com/office/drawing/2014/main" id="{C72297A0-2D1B-8747-8CFE-2032D6A7B71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985289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D0CB534E-C2E0-6E4D-83B2-E9921801DDB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213274" y="3886732"/>
            <a:ext cx="2197949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244D0A33-54EC-E54C-A8E5-F44D9728CB2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218766" y="4371480"/>
            <a:ext cx="2152045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Picture Placeholder 22">
            <a:extLst>
              <a:ext uri="{FF2B5EF4-FFF2-40B4-BE49-F238E27FC236}">
                <a16:creationId xmlns:a16="http://schemas.microsoft.com/office/drawing/2014/main" id="{94E77F41-0B5E-A148-B9E7-72D9952BB27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756199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7603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_High_TextBox_Icons-4Acros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AD6B96C9-A9A1-3040-87D6-32E2512D76D7}"/>
              </a:ext>
            </a:extLst>
          </p:cNvPr>
          <p:cNvSpPr txBox="1">
            <a:spLocks/>
          </p:cNvSpPr>
          <p:nvPr userDrawn="1"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US" sz="500" b="1" dirty="0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DC4B1-2E98-924D-A20D-417FFC5D09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074" y="130311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AB4ACF5-5F06-064A-A9E3-FC803125BF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4074" y="1876940"/>
            <a:ext cx="399415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400" b="1" i="0" kern="1200" spc="0" baseline="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3CAC057E-B76A-4846-8088-EC198B2AB2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2000" y="3886732"/>
            <a:ext cx="231890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A371BFE-63A1-894F-9A79-1F8CA58CAB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7492" y="4371480"/>
            <a:ext cx="2270474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4096462-B9B3-E445-A29A-62A483BF2B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428FF69-EE94-4049-9E9D-6E5D90C7B1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04925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5965D9CF-BD67-5B4B-B964-11847FEDF9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2982" y="3886732"/>
            <a:ext cx="2282878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F635651C-B507-9648-828C-726A28608C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58474" y="4371480"/>
            <a:ext cx="2235200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Picture Placeholder 22">
            <a:extLst>
              <a:ext uri="{FF2B5EF4-FFF2-40B4-BE49-F238E27FC236}">
                <a16:creationId xmlns:a16="http://schemas.microsoft.com/office/drawing/2014/main" id="{1B1F8E55-C218-A647-958C-8D53438B891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195907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A76A2BB-16E8-DD40-9C17-21FA0BD5D1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42364" y="3886732"/>
            <a:ext cx="2197949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7684C19E-3D1B-7C4C-8EBD-FC52C76437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447856" y="4371480"/>
            <a:ext cx="2152045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Picture Placeholder 22">
            <a:extLst>
              <a:ext uri="{FF2B5EF4-FFF2-40B4-BE49-F238E27FC236}">
                <a16:creationId xmlns:a16="http://schemas.microsoft.com/office/drawing/2014/main" id="{C72297A0-2D1B-8747-8CFE-2032D6A7B71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985289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D0CB534E-C2E0-6E4D-83B2-E9921801DDB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213274" y="3886732"/>
            <a:ext cx="2197949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 smtClean="0">
                <a:solidFill>
                  <a:schemeClr val="accent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244D0A33-54EC-E54C-A8E5-F44D9728CB2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218766" y="4371480"/>
            <a:ext cx="2152045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Picture Placeholder 22">
            <a:extLst>
              <a:ext uri="{FF2B5EF4-FFF2-40B4-BE49-F238E27FC236}">
                <a16:creationId xmlns:a16="http://schemas.microsoft.com/office/drawing/2014/main" id="{94E77F41-0B5E-A148-B9E7-72D9952BB27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756199" y="2591879"/>
            <a:ext cx="965200" cy="96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7247AB-B324-204D-AD77-B1FCB5C46C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C49ECC99-CE04-C248-9182-D64BB2F71BCF}"/>
              </a:ext>
            </a:extLst>
          </p:cNvPr>
          <p:cNvSpPr txBox="1">
            <a:spLocks/>
          </p:cNvSpPr>
          <p:nvPr userDrawn="1"/>
        </p:nvSpPr>
        <p:spPr>
          <a:xfrm>
            <a:off x="11600145" y="6337918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_High_TextBox_3Acros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EC0CCC-0401-A842-A142-58A6074F5615}"/>
              </a:ext>
            </a:extLst>
          </p:cNvPr>
          <p:cNvSpPr/>
          <p:nvPr userDrawn="1"/>
        </p:nvSpPr>
        <p:spPr>
          <a:xfrm>
            <a:off x="780255" y="3569332"/>
            <a:ext cx="3479028" cy="99552"/>
          </a:xfrm>
          <a:custGeom>
            <a:avLst/>
            <a:gdLst>
              <a:gd name="connsiteX0" fmla="*/ 0 w 2873828"/>
              <a:gd name="connsiteY0" fmla="*/ 0 h 65314"/>
              <a:gd name="connsiteX1" fmla="*/ 2873828 w 2873828"/>
              <a:gd name="connsiteY1" fmla="*/ 0 h 65314"/>
              <a:gd name="connsiteX2" fmla="*/ 2873828 w 2873828"/>
              <a:gd name="connsiteY2" fmla="*/ 65314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3828" h="65314">
                <a:moveTo>
                  <a:pt x="0" y="0"/>
                </a:moveTo>
                <a:lnTo>
                  <a:pt x="2873828" y="0"/>
                </a:lnTo>
                <a:lnTo>
                  <a:pt x="2873828" y="65314"/>
                </a:lnTo>
              </a:path>
            </a:pathLst>
          </a:custGeom>
          <a:noFill/>
          <a:ln w="6350">
            <a:solidFill>
              <a:srgbClr val="1EE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5799D1E-E68D-A941-9169-7CBAEFF4EACC}"/>
              </a:ext>
            </a:extLst>
          </p:cNvPr>
          <p:cNvSpPr/>
          <p:nvPr userDrawn="1"/>
        </p:nvSpPr>
        <p:spPr>
          <a:xfrm>
            <a:off x="4390354" y="3569332"/>
            <a:ext cx="3479028" cy="99552"/>
          </a:xfrm>
          <a:custGeom>
            <a:avLst/>
            <a:gdLst>
              <a:gd name="connsiteX0" fmla="*/ 0 w 2873828"/>
              <a:gd name="connsiteY0" fmla="*/ 0 h 65314"/>
              <a:gd name="connsiteX1" fmla="*/ 2873828 w 2873828"/>
              <a:gd name="connsiteY1" fmla="*/ 0 h 65314"/>
              <a:gd name="connsiteX2" fmla="*/ 2873828 w 2873828"/>
              <a:gd name="connsiteY2" fmla="*/ 65314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3828" h="65314">
                <a:moveTo>
                  <a:pt x="0" y="0"/>
                </a:moveTo>
                <a:lnTo>
                  <a:pt x="2873828" y="0"/>
                </a:lnTo>
                <a:lnTo>
                  <a:pt x="2873828" y="65314"/>
                </a:lnTo>
              </a:path>
            </a:pathLst>
          </a:custGeom>
          <a:noFill/>
          <a:ln w="6350">
            <a:solidFill>
              <a:srgbClr val="1EE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9DA8E3F-CF17-924B-83BF-4B995524197D}"/>
              </a:ext>
            </a:extLst>
          </p:cNvPr>
          <p:cNvSpPr/>
          <p:nvPr userDrawn="1"/>
        </p:nvSpPr>
        <p:spPr>
          <a:xfrm>
            <a:off x="8016283" y="3569332"/>
            <a:ext cx="3479028" cy="99552"/>
          </a:xfrm>
          <a:custGeom>
            <a:avLst/>
            <a:gdLst>
              <a:gd name="connsiteX0" fmla="*/ 0 w 2873828"/>
              <a:gd name="connsiteY0" fmla="*/ 0 h 65314"/>
              <a:gd name="connsiteX1" fmla="*/ 2873828 w 2873828"/>
              <a:gd name="connsiteY1" fmla="*/ 0 h 65314"/>
              <a:gd name="connsiteX2" fmla="*/ 2873828 w 2873828"/>
              <a:gd name="connsiteY2" fmla="*/ 65314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3828" h="65314">
                <a:moveTo>
                  <a:pt x="0" y="0"/>
                </a:moveTo>
                <a:lnTo>
                  <a:pt x="2873828" y="0"/>
                </a:lnTo>
                <a:lnTo>
                  <a:pt x="2873828" y="65314"/>
                </a:lnTo>
              </a:path>
            </a:pathLst>
          </a:custGeom>
          <a:noFill/>
          <a:ln w="6350">
            <a:solidFill>
              <a:srgbClr val="1EE3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78E838F-62CD-C64D-8D92-67DE4A3EE7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8109" y="501207"/>
            <a:ext cx="3528291" cy="438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 dirty="0"/>
              <a:t>SECTION TOPIC HERE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AF6206E-C6F7-744E-89A3-5FD89F61AB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7394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A797100-4AAE-8849-9D8A-8449C09F6D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1866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B368961-733E-3947-983F-A3A698258F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91757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7D0CD4D-95FC-F54A-A83C-627CA5F833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7394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2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C9CC041-1E2A-B24F-BB60-CAA3CB6399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8812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2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6FE76060-F0FB-EF49-95B7-2A12FBFB0A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940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2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346D7E6E-E851-9E49-B99D-3FC3C784FD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8109" y="1307410"/>
            <a:ext cx="4209472" cy="438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2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8BAB654-1A1C-C94C-9786-94E1FA0CA3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7208" y="2006878"/>
            <a:ext cx="6518569" cy="939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dirty="0">
                <a:solidFill>
                  <a:schemeClr val="bg2"/>
                </a:solidFill>
                <a:latin typeface="MarkPro" panose="020B0504020101010102" pitchFamily="34" charset="77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256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_High_TextBox_3Acros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AD6B96C9-A9A1-3040-87D6-32E2512D76D7}"/>
              </a:ext>
            </a:extLst>
          </p:cNvPr>
          <p:cNvSpPr txBox="1">
            <a:spLocks/>
          </p:cNvSpPr>
          <p:nvPr userDrawn="1"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US" sz="500" b="1" dirty="0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4096462-B9B3-E445-A29A-62A483BF2B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074" y="501646"/>
            <a:ext cx="2677962" cy="395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 smtClean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  <a:lvl2pPr marL="230691" indent="0">
              <a:buNone/>
              <a:defRPr>
                <a:solidFill>
                  <a:schemeClr val="bg2"/>
                </a:solidFill>
              </a:defRPr>
            </a:lvl2pPr>
            <a:lvl3pPr marL="431755" indent="0">
              <a:buNone/>
              <a:defRPr>
                <a:solidFill>
                  <a:schemeClr val="bg2"/>
                </a:solidFill>
              </a:defRPr>
            </a:lvl3pPr>
            <a:lvl4pPr marL="609536" indent="0">
              <a:buNone/>
              <a:defRPr>
                <a:solidFill>
                  <a:schemeClr val="bg2"/>
                </a:solidFill>
              </a:defRPr>
            </a:lvl4pPr>
            <a:lvl5pPr marL="791556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7247AB-B324-204D-AD77-B1FCB5C46C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C49ECC99-CE04-C248-9182-D64BB2F71BCF}"/>
              </a:ext>
            </a:extLst>
          </p:cNvPr>
          <p:cNvSpPr txBox="1">
            <a:spLocks/>
          </p:cNvSpPr>
          <p:nvPr userDrawn="1"/>
        </p:nvSpPr>
        <p:spPr>
          <a:xfrm>
            <a:off x="11600145" y="6337918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94C2EA5-F723-2541-8213-DA7B0D40A50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7394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946A8F03-9EF9-3641-8421-53247D26F46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8812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9D4A7C32-406C-9145-AAF9-143835C022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940" y="3785813"/>
            <a:ext cx="27484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0696" indent="-230696">
              <a:buFont typeface="Arial" panose="020B0604020202020204" pitchFamily="34" charset="0"/>
              <a:buChar char="•"/>
              <a:defRPr lang="en-US" sz="1000" b="1" kern="1200" dirty="0">
                <a:solidFill>
                  <a:schemeClr val="bg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CC47DC1C-C0FB-F34F-9C9A-4B23AECE92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8109" y="1307410"/>
            <a:ext cx="4209472" cy="438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 smtClean="0">
                <a:solidFill>
                  <a:schemeClr val="bg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8D412E69-E440-7048-ABF5-5585F9EECC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7208" y="2006878"/>
            <a:ext cx="6518569" cy="9397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dirty="0">
                <a:solidFill>
                  <a:schemeClr val="bg1"/>
                </a:solidFill>
                <a:latin typeface="MarkPro" panose="020B0504020101010102" pitchFamily="34" charset="77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E34F693-1E5E-AE43-8B81-FAB77C4123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7394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1A22B295-114F-F746-9750-F4CD73E56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1866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0D732FFB-4C43-1740-B0EF-FA9A763E8A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91757" y="3270195"/>
            <a:ext cx="27484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en-US" sz="1400" b="1" dirty="0">
                <a:solidFill>
                  <a:srgbClr val="1FE3F1"/>
                </a:solidFill>
                <a:latin typeface="Mark 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marL="76198" lvl="0" indent="-76198" defTabSz="914400">
              <a:lnSpc>
                <a:spcPct val="100000"/>
              </a:lnSpc>
              <a:spcBef>
                <a:spcPct val="0"/>
              </a:spcBef>
              <a:spcAft>
                <a:spcPts val="533"/>
              </a:spcAft>
              <a:buClr>
                <a:srgbClr val="1FE3F1"/>
              </a:buClr>
              <a:buSzPct val="120000"/>
              <a:buFontTx/>
              <a:buNone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958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Dark_No Footer-TextBox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A27127A-38A7-B146-A218-F01EA8C06F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9858" y="728952"/>
            <a:ext cx="1374119" cy="230344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B97FEBF5-FE5B-114E-88A3-CBAA9A0D5C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528" y="2166138"/>
            <a:ext cx="2566987" cy="3413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933" b="1" kern="1200" dirty="0">
                <a:solidFill>
                  <a:srgbClr val="1BE1F2"/>
                </a:solidFill>
                <a:latin typeface="Mark Pro" panose="020B0504020201010104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E66BD2D-65B9-EA4F-9E16-1C0B6A8BEB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4528" y="2986142"/>
            <a:ext cx="4940417" cy="37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0" baseline="0" dirty="0">
                <a:solidFill>
                  <a:srgbClr val="FFFFFF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035BD6C-BC37-B745-99E8-2B3AAF9C50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4528" y="3651156"/>
            <a:ext cx="4940417" cy="37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300" b="0" i="0" kern="1200" spc="0" baseline="0" dirty="0">
                <a:solidFill>
                  <a:srgbClr val="FFFFFF"/>
                </a:solidFill>
                <a:latin typeface="MarkPro" panose="020B0504020101010102" pitchFamily="34" charset="77"/>
                <a:ea typeface="Mark OT" charset="0"/>
                <a:cs typeface="Mark 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53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ark_Hig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5E859A-5CE1-C349-AA37-46CB3D4CC34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4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ark_NoLi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5E859A-5CE1-C349-AA37-46CB3D4CC34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1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Light_No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040EEA-4534-A64C-B9B7-0545D0B94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E5ED754-DD69-334D-90E8-E1E8B57CDDB3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543031-EA2F-B84F-AA30-35A6F3FA78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4919" y="2384718"/>
            <a:ext cx="1679282" cy="16792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7B0B7A-747A-4844-B21E-46055D3EDB72}"/>
              </a:ext>
            </a:extLst>
          </p:cNvPr>
          <p:cNvSpPr txBox="1"/>
          <p:nvPr userDrawn="1"/>
        </p:nvSpPr>
        <p:spPr>
          <a:xfrm>
            <a:off x="5130803" y="5740399"/>
            <a:ext cx="2184400" cy="2709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750" b="1" dirty="0">
                <a:solidFill>
                  <a:schemeClr val="accent2"/>
                </a:solidFill>
                <a:latin typeface="Mark Pro" panose="020B0504020201010104" pitchFamily="34" charset="77"/>
              </a:rPr>
              <a:t>slalombuild.com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6D6E46-EC81-124F-A335-1B56A4CB143C}"/>
              </a:ext>
            </a:extLst>
          </p:cNvPr>
          <p:cNvSpPr txBox="1"/>
          <p:nvPr userDrawn="1"/>
        </p:nvSpPr>
        <p:spPr>
          <a:xfrm>
            <a:off x="2072893" y="6163732"/>
            <a:ext cx="8043334" cy="3894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1200"/>
              </a:lnSpc>
            </a:pPr>
            <a:r>
              <a:rPr lang="en-US" sz="750" dirty="0">
                <a:solidFill>
                  <a:schemeClr val="accent5"/>
                </a:solidFill>
              </a:rPr>
              <a:t>© 2018 Slalom, LLC. All rights reserved. The information herein is for informational purposes only and represents the current view of Slalom, LLC, as of the date of</a:t>
            </a:r>
            <a:br>
              <a:rPr lang="en-US" sz="750" dirty="0">
                <a:solidFill>
                  <a:schemeClr val="accent5"/>
                </a:solidFill>
              </a:rPr>
            </a:br>
            <a:r>
              <a:rPr lang="en-US" sz="750" dirty="0">
                <a:solidFill>
                  <a:schemeClr val="accent5"/>
                </a:solidFill>
              </a:rPr>
              <a:t>this presentation. </a:t>
            </a:r>
            <a:r>
              <a:rPr lang="en-US" sz="750" cap="all" baseline="0" dirty="0">
                <a:solidFill>
                  <a:schemeClr val="accent5"/>
                </a:solidFill>
              </a:rPr>
              <a:t> Slalom makes no warranties, express, implied, or statutory, as to the information in this presentation.</a:t>
            </a:r>
            <a:endParaRPr lang="en-US" sz="75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7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Dark_No Foot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A27127A-38A7-B146-A218-F01EA8C06F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9858" y="728952"/>
            <a:ext cx="1374119" cy="23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Light_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C2927FF7-076C-C14C-8731-1936A51F9F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478" y="720079"/>
            <a:ext cx="1410060" cy="248997"/>
          </a:xfrm>
          <a:prstGeom prst="rect">
            <a:avLst/>
          </a:prstGeom>
        </p:spPr>
      </p:pic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0F174BD1-DCC5-F24B-AF30-0CD91B025D6F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9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or_Cyan">
    <p:bg>
      <p:bgPr>
        <a:solidFill>
          <a:srgbClr val="1EE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B2FD35-B972-A24E-8EA4-9B939609E6E8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82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or_Black">
    <p:bg>
      <p:bgPr>
        <a:solidFill>
          <a:srgbClr val="1EE2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B2FD35-B972-A24E-8EA4-9B939609E6E8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89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or_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60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erator_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BD019B-393B-DF4B-9204-116FC28254D3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7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ark_Low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D5841F6-8F46-534C-8A9E-34FB117C02C1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1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23AFEA-9901-0A49-8CF4-82F4F16152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8871" y="283701"/>
            <a:ext cx="536448" cy="53644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06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Light_L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AEF1D7-8364-B045-B7FC-26B35542A235}"/>
              </a:ext>
            </a:extLst>
          </p:cNvPr>
          <p:cNvCxnSpPr>
            <a:cxnSpLocks/>
          </p:cNvCxnSpPr>
          <p:nvPr userDrawn="1"/>
        </p:nvCxnSpPr>
        <p:spPr>
          <a:xfrm>
            <a:off x="787499" y="271065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6BF2157-0F33-C448-966F-F66BC8795196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9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Light_M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46BA4F-E4DD-5A4A-BF24-4E395851EF2E}"/>
              </a:ext>
            </a:extLst>
          </p:cNvPr>
          <p:cNvCxnSpPr>
            <a:cxnSpLocks/>
          </p:cNvCxnSpPr>
          <p:nvPr userDrawn="1"/>
        </p:nvCxnSpPr>
        <p:spPr>
          <a:xfrm>
            <a:off x="780875" y="210010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B760C22-E848-774C-894F-186B76901BD6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3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Light_High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B3301-8396-244A-A92B-FDF8BC50456D}"/>
              </a:ext>
            </a:extLst>
          </p:cNvPr>
          <p:cNvCxnSpPr>
            <a:cxnSpLocks/>
          </p:cNvCxnSpPr>
          <p:nvPr userDrawn="1"/>
        </p:nvCxnSpPr>
        <p:spPr>
          <a:xfrm>
            <a:off x="787395" y="1016553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B031390-7E58-B046-8EFC-62660B955062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3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_Light_M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FDFC42-56FC-DF46-B46D-02609D9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0963" y="291284"/>
            <a:ext cx="541421" cy="54142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46BA4F-E4DD-5A4A-BF24-4E395851EF2E}"/>
              </a:ext>
            </a:extLst>
          </p:cNvPr>
          <p:cNvCxnSpPr>
            <a:cxnSpLocks/>
          </p:cNvCxnSpPr>
          <p:nvPr userDrawn="1"/>
        </p:nvCxnSpPr>
        <p:spPr>
          <a:xfrm>
            <a:off x="780875" y="2100101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B760C22-E848-774C-894F-186B76901BD6}"/>
              </a:ext>
            </a:extLst>
          </p:cNvPr>
          <p:cNvSpPr txBox="1">
            <a:spLocks/>
          </p:cNvSpPr>
          <p:nvPr userDrawn="1"/>
        </p:nvSpPr>
        <p:spPr>
          <a:xfrm>
            <a:off x="11622883" y="6350885"/>
            <a:ext cx="282436" cy="136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800" b="1" i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</a:t>
            </a:r>
            <a:fld id="{200AC097-6CAB-F840-9F58-D17F1725F5C7}" type="slidenum">
              <a:rPr lang="en-GB" sz="800" b="1" i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pPr marL="0" indent="0" algn="r">
                <a:lnSpc>
                  <a:spcPct val="120000"/>
                </a:lnSpc>
                <a:spcBef>
                  <a:spcPct val="0"/>
                </a:spcBef>
                <a:spcAft>
                  <a:spcPts val="800"/>
                </a:spcAft>
                <a:buClr>
                  <a:srgbClr val="3A5072"/>
                </a:buClr>
                <a:buNone/>
              </a:pPr>
              <a:t>‹#›</a:t>
            </a:fld>
            <a:endParaRPr lang="en-GB" sz="800" b="1" i="0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EF40A6-894F-BC49-A99B-0254245A6DBA}"/>
              </a:ext>
            </a:extLst>
          </p:cNvPr>
          <p:cNvSpPr txBox="1"/>
          <p:nvPr userDrawn="1"/>
        </p:nvSpPr>
        <p:spPr>
          <a:xfrm>
            <a:off x="787395" y="1624344"/>
            <a:ext cx="540212" cy="12920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AGENDA</a:t>
            </a:r>
            <a:endParaRPr lang="en-US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C87DA-0990-9440-A22A-1F5568F7EA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7395" y="2661006"/>
            <a:ext cx="4040187" cy="518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i="0" kern="1200" spc="-133" baseline="0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D135085-2EF2-4446-B523-A930D62895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7395" y="3411633"/>
            <a:ext cx="4040187" cy="518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300" b="1" i="0" kern="1200" spc="0" baseline="0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577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75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16" r:id="rId2"/>
    <p:sldLayoutId id="2147483904" r:id="rId3"/>
    <p:sldLayoutId id="2147483922" r:id="rId4"/>
    <p:sldLayoutId id="2147483908" r:id="rId5"/>
    <p:sldLayoutId id="2147483909" r:id="rId6"/>
    <p:sldLayoutId id="2147483912" r:id="rId7"/>
    <p:sldLayoutId id="2147483910" r:id="rId8"/>
    <p:sldLayoutId id="2147483933" r:id="rId9"/>
    <p:sldLayoutId id="2147483931" r:id="rId10"/>
    <p:sldLayoutId id="2147483932" r:id="rId11"/>
    <p:sldLayoutId id="2147483927" r:id="rId12"/>
    <p:sldLayoutId id="2147483929" r:id="rId13"/>
    <p:sldLayoutId id="2147483924" r:id="rId14"/>
    <p:sldLayoutId id="2147483930" r:id="rId15"/>
    <p:sldLayoutId id="2147483926" r:id="rId16"/>
    <p:sldLayoutId id="2147483911" r:id="rId17"/>
    <p:sldLayoutId id="2147483919" r:id="rId18"/>
    <p:sldLayoutId id="2147483920" r:id="rId19"/>
    <p:sldLayoutId id="2147483906" r:id="rId20"/>
    <p:sldLayoutId id="2147483921" r:id="rId21"/>
    <p:sldLayoutId id="2147483905" r:id="rId22"/>
    <p:sldLayoutId id="2147483907" r:id="rId2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219080" rtl="0" eaLnBrk="1" latinLnBrk="0" hangingPunct="1">
        <a:lnSpc>
          <a:spcPct val="90000"/>
        </a:lnSpc>
        <a:spcBef>
          <a:spcPct val="0"/>
        </a:spcBef>
        <a:buNone/>
        <a:defRPr sz="3733" b="0" i="0" kern="1200" spc="0" baseline="0">
          <a:solidFill>
            <a:schemeClr val="accent2"/>
          </a:solidFill>
          <a:latin typeface="+mj-lt"/>
          <a:ea typeface="+mj-ea"/>
          <a:cs typeface="Century Gothic Regular" charset="0"/>
        </a:defRPr>
      </a:lvl1pPr>
    </p:titleStyle>
    <p:bodyStyle>
      <a:lvl1pPr marL="230696" indent="-230696" algn="l" defTabSz="1219080" rtl="0" eaLnBrk="1" latinLnBrk="0" hangingPunct="1">
        <a:lnSpc>
          <a:spcPct val="90000"/>
        </a:lnSpc>
        <a:spcBef>
          <a:spcPts val="1600"/>
        </a:spcBef>
        <a:buClr>
          <a:srgbClr val="0072C8"/>
        </a:buClr>
        <a:buSzPct val="110000"/>
        <a:buFont typeface="Wingdings" panose="05000000000000000000" pitchFamily="2" charset="2"/>
        <a:buChar char="§"/>
        <a:defRPr lang="en-US" sz="2133" b="0" i="0" kern="1200" spc="0" baseline="0" dirty="0" smtClean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1pPr>
      <a:lvl2pPr marL="431757" indent="-201066" algn="l" defTabSz="1219080" rtl="0" eaLnBrk="1" latinLnBrk="0" hangingPunct="1">
        <a:lnSpc>
          <a:spcPct val="90000"/>
        </a:lnSpc>
        <a:spcBef>
          <a:spcPts val="800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867" b="0" i="0" kern="1200" spc="0" baseline="0" dirty="0" smtClean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2pPr>
      <a:lvl3pPr marL="609539" indent="-177784" algn="l" defTabSz="1219080" rtl="0" eaLnBrk="1" latinLnBrk="0" hangingPunct="1">
        <a:lnSpc>
          <a:spcPct val="90000"/>
        </a:lnSpc>
        <a:spcBef>
          <a:spcPts val="533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600" b="0" i="0" kern="1200" spc="0" baseline="0" dirty="0" smtClean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3pPr>
      <a:lvl4pPr marL="787320" indent="-177784" algn="l" defTabSz="1219080" rtl="0" eaLnBrk="1" latinLnBrk="0" hangingPunct="1">
        <a:lnSpc>
          <a:spcPct val="90000"/>
        </a:lnSpc>
        <a:spcBef>
          <a:spcPts val="400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467" b="0" i="0" kern="1200" spc="0" baseline="0" dirty="0" smtClean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4pPr>
      <a:lvl5pPr marL="939707" indent="-148151" algn="l" defTabSz="1219080" rtl="0" eaLnBrk="1" latinLnBrk="0" hangingPunct="1">
        <a:lnSpc>
          <a:spcPct val="90000"/>
        </a:lnSpc>
        <a:spcBef>
          <a:spcPts val="400"/>
        </a:spcBef>
        <a:buClr>
          <a:srgbClr val="CDCDCD"/>
        </a:buClr>
        <a:buSzPct val="110000"/>
        <a:buFont typeface="Wingdings" panose="05000000000000000000" pitchFamily="2" charset="2"/>
        <a:buChar char="§"/>
        <a:defRPr lang="en-US" sz="1467" b="0" i="0" kern="1200" spc="0" baseline="0" dirty="0">
          <a:gradFill>
            <a:gsLst>
              <a:gs pos="0">
                <a:schemeClr val="tx1"/>
              </a:gs>
              <a:gs pos="98000">
                <a:schemeClr val="tx1"/>
              </a:gs>
            </a:gsLst>
            <a:lin ang="5400000" scaled="0"/>
          </a:gradFill>
          <a:latin typeface="+mn-lt"/>
          <a:ea typeface="+mn-ea"/>
          <a:cs typeface="Century Gothic Regular" charset="0"/>
        </a:defRPr>
      </a:lvl5pPr>
      <a:lvl6pPr marL="3352464" indent="-304768" algn="l" defTabSz="121908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5" indent="-304768" algn="l" defTabSz="121908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4" indent="-304768" algn="l" defTabSz="121908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68" algn="l" defTabSz="121908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12190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7" orient="horz" pos="176" userDrawn="1">
          <p15:clr>
            <a:srgbClr val="F26B43"/>
          </p15:clr>
        </p15:guide>
        <p15:guide id="8" orient="horz" pos="304" userDrawn="1">
          <p15:clr>
            <a:srgbClr val="F26B43"/>
          </p15:clr>
        </p15:guide>
        <p15:guide id="9" pos="192" userDrawn="1">
          <p15:clr>
            <a:srgbClr val="F26B43"/>
          </p15:clr>
        </p15:guide>
        <p15:guide id="10" pos="384" userDrawn="1">
          <p15:clr>
            <a:srgbClr val="F26B43"/>
          </p15:clr>
        </p15:guide>
        <p15:guide id="11" orient="horz" pos="400" userDrawn="1">
          <p15:clr>
            <a:srgbClr val="F26B43"/>
          </p15:clr>
        </p15:guide>
        <p15:guide id="12" orient="horz" pos="496" userDrawn="1">
          <p15:clr>
            <a:srgbClr val="F26B43"/>
          </p15:clr>
        </p15:guide>
        <p15:guide id="13" orient="horz" pos="4080" userDrawn="1">
          <p15:clr>
            <a:srgbClr val="F26B43"/>
          </p15:clr>
        </p15:guide>
        <p15:guide id="14" orient="horz" pos="3984" userDrawn="1">
          <p15:clr>
            <a:srgbClr val="F26B43"/>
          </p15:clr>
        </p15:guide>
        <p15:guide id="15" pos="7488" userDrawn="1">
          <p15:clr>
            <a:srgbClr val="F26B43"/>
          </p15:clr>
        </p15:guide>
        <p15:guide id="16" pos="7296" userDrawn="1">
          <p15:clr>
            <a:srgbClr val="F26B43"/>
          </p15:clr>
        </p15:guide>
        <p15:guide id="17" pos="4032" userDrawn="1">
          <p15:clr>
            <a:srgbClr val="F26B43"/>
          </p15:clr>
        </p15:guide>
        <p15:guide id="18" pos="3648" userDrawn="1">
          <p15:clr>
            <a:srgbClr val="F26B43"/>
          </p15:clr>
        </p15:guide>
        <p15:guide id="19" pos="2560" userDrawn="1">
          <p15:clr>
            <a:srgbClr val="F26B43"/>
          </p15:clr>
        </p15:guide>
        <p15:guide id="20" pos="2752" userDrawn="1">
          <p15:clr>
            <a:srgbClr val="F26B43"/>
          </p15:clr>
        </p15:guide>
        <p15:guide id="21" pos="2368" userDrawn="1">
          <p15:clr>
            <a:srgbClr val="F26B43"/>
          </p15:clr>
        </p15:guide>
        <p15:guide id="22" pos="5120" userDrawn="1">
          <p15:clr>
            <a:srgbClr val="F26B43"/>
          </p15:clr>
        </p15:guide>
        <p15:guide id="23" pos="4928" userDrawn="1">
          <p15:clr>
            <a:srgbClr val="F26B43"/>
          </p15:clr>
        </p15:guide>
        <p15:guide id="24" pos="5312" userDrawn="1">
          <p15:clr>
            <a:srgbClr val="F26B43"/>
          </p15:clr>
        </p15:guide>
        <p15:guide id="25" pos="288" userDrawn="1">
          <p15:clr>
            <a:srgbClr val="F26B43"/>
          </p15:clr>
        </p15:guide>
        <p15:guide id="26" pos="2464" userDrawn="1">
          <p15:clr>
            <a:srgbClr val="F26B43"/>
          </p15:clr>
        </p15:guide>
        <p15:guide id="27" pos="2656" userDrawn="1">
          <p15:clr>
            <a:srgbClr val="F26B43"/>
          </p15:clr>
        </p15:guide>
        <p15:guide id="28" pos="3936" userDrawn="1">
          <p15:clr>
            <a:srgbClr val="F26B43"/>
          </p15:clr>
        </p15:guide>
        <p15:guide id="29" pos="3744" userDrawn="1">
          <p15:clr>
            <a:srgbClr val="F26B43"/>
          </p15:clr>
        </p15:guide>
        <p15:guide id="30" pos="480" userDrawn="1">
          <p15:clr>
            <a:srgbClr val="F26B43"/>
          </p15:clr>
        </p15:guide>
        <p15:guide id="31" pos="5024" userDrawn="1">
          <p15:clr>
            <a:srgbClr val="F26B43"/>
          </p15:clr>
        </p15:guide>
        <p15:guide id="32" pos="5216" userDrawn="1">
          <p15:clr>
            <a:srgbClr val="F26B43"/>
          </p15:clr>
        </p15:guide>
        <p15:guide id="33" pos="7392" userDrawn="1">
          <p15:clr>
            <a:srgbClr val="F26B43"/>
          </p15:clr>
        </p15:guide>
        <p15:guide id="34" pos="7200" userDrawn="1">
          <p15:clr>
            <a:srgbClr val="F26B43"/>
          </p15:clr>
        </p15:guide>
        <p15:guide id="35" orient="horz" pos="3888" userDrawn="1">
          <p15:clr>
            <a:srgbClr val="F26B43"/>
          </p15:clr>
        </p15:guide>
        <p15:guide id="36" orient="horz" pos="37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deranek@gmail.com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97EE6B29-3A2C-F242-A500-F2722C66ECAA}"/>
              </a:ext>
            </a:extLst>
          </p:cNvPr>
          <p:cNvSpPr txBox="1">
            <a:spLocks/>
          </p:cNvSpPr>
          <p:nvPr/>
        </p:nvSpPr>
        <p:spPr>
          <a:xfrm>
            <a:off x="797390" y="3093730"/>
            <a:ext cx="7776455" cy="400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4000" b="1" spc="-133" dirty="0">
                <a:solidFill>
                  <a:schemeClr val="bg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How the Page Object Model and Promises Work Together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495365-3981-9145-8396-6FA9F0A15FB3}"/>
              </a:ext>
            </a:extLst>
          </p:cNvPr>
          <p:cNvSpPr/>
          <p:nvPr/>
        </p:nvSpPr>
        <p:spPr>
          <a:xfrm>
            <a:off x="797390" y="4343859"/>
            <a:ext cx="2852783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  <a:latin typeface="MarkPro" panose="020B0504020101010102" pitchFamily="34" charset="77"/>
                <a:ea typeface="Mark OT Light" charset="0"/>
                <a:cs typeface="Mark OT Light" charset="0"/>
              </a:rPr>
              <a:t>Hal Deranek</a:t>
            </a:r>
          </a:p>
          <a:p>
            <a:pPr lvl="0"/>
            <a:r>
              <a:rPr lang="en-US" sz="1000">
                <a:solidFill>
                  <a:schemeClr val="bg1"/>
                </a:solidFill>
                <a:latin typeface="MarkPro" panose="020B0504020101010102" pitchFamily="34" charset="77"/>
                <a:ea typeface="Mark OT Light" charset="0"/>
                <a:cs typeface="Mark OT Light" charset="0"/>
              </a:rPr>
              <a:t>Solution Principal, </a:t>
            </a:r>
            <a:r>
              <a:rPr lang="en-US" sz="1000" dirty="0">
                <a:solidFill>
                  <a:schemeClr val="bg1"/>
                </a:solidFill>
                <a:latin typeface="MarkPro" panose="020B0504020101010102" pitchFamily="34" charset="77"/>
                <a:ea typeface="Mark OT Light" charset="0"/>
                <a:cs typeface="Mark OT Light" charset="0"/>
              </a:rPr>
              <a:t>Slalom</a:t>
            </a:r>
          </a:p>
        </p:txBody>
      </p:sp>
    </p:spTree>
    <p:extLst>
      <p:ext uri="{BB962C8B-B14F-4D97-AF65-F5344CB8AC3E}">
        <p14:creationId xmlns:p14="http://schemas.microsoft.com/office/powerpoint/2010/main" val="24161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9257F78A-0D42-1A41-BD42-81195C85C0F8}"/>
              </a:ext>
            </a:extLst>
          </p:cNvPr>
          <p:cNvSpPr txBox="1"/>
          <p:nvPr/>
        </p:nvSpPr>
        <p:spPr>
          <a:xfrm>
            <a:off x="773327" y="541986"/>
            <a:ext cx="1918795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THE PAGE OBJECT MODEL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72B8DDC-47B3-3E45-A27A-83EDD48BD3A3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ALL RIGHTS RESERVED. PROPRIETARY AND CONFIDENTIAL.</a:t>
            </a:r>
          </a:p>
        </p:txBody>
      </p:sp>
      <p:pic>
        <p:nvPicPr>
          <p:cNvPr id="7" name="Picture 6" descr="http://www.way2automation.com/angularjs-protractor/webtables/">
            <a:extLst>
              <a:ext uri="{FF2B5EF4-FFF2-40B4-BE49-F238E27FC236}">
                <a16:creationId xmlns:a16="http://schemas.microsoft.com/office/drawing/2014/main" id="{4701EECB-10E4-0843-A8C2-E2648F066A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7" y="1958276"/>
            <a:ext cx="8495231" cy="4481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7EC465C-788E-F946-9576-B7E0FFE375D2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48218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US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Implementing the code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5D5086F-2FC6-174B-9446-6E4CB9570455}"/>
              </a:ext>
            </a:extLst>
          </p:cNvPr>
          <p:cNvSpPr/>
          <p:nvPr/>
        </p:nvSpPr>
        <p:spPr>
          <a:xfrm>
            <a:off x="7410029" y="2236573"/>
            <a:ext cx="1845182" cy="370703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1874A28-250D-3D47-BBE7-512ABF855085}"/>
              </a:ext>
            </a:extLst>
          </p:cNvPr>
          <p:cNvSpPr/>
          <p:nvPr/>
        </p:nvSpPr>
        <p:spPr>
          <a:xfrm>
            <a:off x="8439665" y="2644347"/>
            <a:ext cx="815546" cy="370703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628CD4D-9B6D-9A4C-A174-33A8A6900195}"/>
              </a:ext>
            </a:extLst>
          </p:cNvPr>
          <p:cNvSpPr/>
          <p:nvPr/>
        </p:nvSpPr>
        <p:spPr>
          <a:xfrm>
            <a:off x="4572001" y="6079524"/>
            <a:ext cx="976183" cy="296883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6563313-77F6-564E-9320-1DDDF7A078B3}"/>
              </a:ext>
            </a:extLst>
          </p:cNvPr>
          <p:cNvSpPr/>
          <p:nvPr/>
        </p:nvSpPr>
        <p:spPr>
          <a:xfrm>
            <a:off x="772337" y="3297352"/>
            <a:ext cx="8482874" cy="259791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DA794A3-C418-D54A-B556-9739BA26C64F}"/>
              </a:ext>
            </a:extLst>
          </p:cNvPr>
          <p:cNvSpPr/>
          <p:nvPr/>
        </p:nvSpPr>
        <p:spPr>
          <a:xfrm>
            <a:off x="772337" y="3057967"/>
            <a:ext cx="6789997" cy="239384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0D921D0A-F1B2-B542-B02A-64E03C619D99}"/>
              </a:ext>
            </a:extLst>
          </p:cNvPr>
          <p:cNvSpPr/>
          <p:nvPr/>
        </p:nvSpPr>
        <p:spPr>
          <a:xfrm>
            <a:off x="772337" y="3339847"/>
            <a:ext cx="8297522" cy="284204"/>
          </a:xfrm>
          <a:prstGeom prst="frame">
            <a:avLst/>
          </a:prstGeom>
          <a:solidFill>
            <a:srgbClr val="007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D8029B-8C58-7A4B-AEC8-6882B3917412}"/>
              </a:ext>
            </a:extLst>
          </p:cNvPr>
          <p:cNvSpPr txBox="1"/>
          <p:nvPr/>
        </p:nvSpPr>
        <p:spPr>
          <a:xfrm>
            <a:off x="2924432" y="1873284"/>
            <a:ext cx="8495231" cy="4770537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export class DashboardPage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constructor() {}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searchBar(): SearchBarSection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new SearchBarSection(element(by.css(‘td.global-search’)));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addUserButton(): AddUserSection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new AddUserSection(element(by.css(‘td.actions-add-url’)));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 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userTableTitles(): UserTableTitles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new UserTableTitles(element(by.css(‘tr.table-header-row’)));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 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userTableRecords(): UserTableRecords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new UserTableRecords(element(by.css(’tbody’)));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userTablePagination(): Pagination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new Pagination(element(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(’pagination’)));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44E1BA-646A-744C-888D-E273986612B1}"/>
              </a:ext>
            </a:extLst>
          </p:cNvPr>
          <p:cNvSpPr txBox="1"/>
          <p:nvPr/>
        </p:nvSpPr>
        <p:spPr>
          <a:xfrm>
            <a:off x="3076832" y="2025684"/>
            <a:ext cx="8495231" cy="181588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export class SearchBarSection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constructor(private container: ElementFinder) {}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inputBox(): ElementFinder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container.element(by.css(‘input’)));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97513C-99B6-934F-8A07-51B86B6AFA6E}"/>
              </a:ext>
            </a:extLst>
          </p:cNvPr>
          <p:cNvSpPr txBox="1"/>
          <p:nvPr/>
        </p:nvSpPr>
        <p:spPr>
          <a:xfrm>
            <a:off x="3229232" y="2178084"/>
            <a:ext cx="8495231" cy="4555093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export class UserTableRecord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constructor(private container: ElementFinder) {}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firstName(): ElementFinder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container.element(by.css(‘td.firstName’)));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lastName(): ElementFinder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container.element(by.css(‘td.lastName’)));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(): ElementFinder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td.userName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customer(): ElementFinder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td.customer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role(): ElementFinder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td.role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...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9A7CB63-F6D5-7546-B13D-635EFBF6A6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905" y="123666"/>
            <a:ext cx="2886858" cy="1522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7D145DA-03B4-9245-987E-F35CB28861E6}"/>
              </a:ext>
            </a:extLst>
          </p:cNvPr>
          <p:cNvCxnSpPr/>
          <p:nvPr/>
        </p:nvCxnSpPr>
        <p:spPr>
          <a:xfrm flipH="1">
            <a:off x="9072130" y="276447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287C738-DC9B-EA44-B226-11B6E5848A7D}"/>
              </a:ext>
            </a:extLst>
          </p:cNvPr>
          <p:cNvCxnSpPr/>
          <p:nvPr/>
        </p:nvCxnSpPr>
        <p:spPr>
          <a:xfrm flipH="1">
            <a:off x="9078232" y="652131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ight Brace 4">
            <a:extLst>
              <a:ext uri="{FF2B5EF4-FFF2-40B4-BE49-F238E27FC236}">
                <a16:creationId xmlns:a16="http://schemas.microsoft.com/office/drawing/2014/main" id="{AA9026BE-ABA2-654F-A3A6-296AD52B32E4}"/>
              </a:ext>
            </a:extLst>
          </p:cNvPr>
          <p:cNvSpPr/>
          <p:nvPr/>
        </p:nvSpPr>
        <p:spPr>
          <a:xfrm>
            <a:off x="9078232" y="584564"/>
            <a:ext cx="299684" cy="838029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1EDAAE-E048-A043-B009-F823EEAD7233}"/>
              </a:ext>
            </a:extLst>
          </p:cNvPr>
          <p:cNvSpPr txBox="1"/>
          <p:nvPr/>
        </p:nvSpPr>
        <p:spPr>
          <a:xfrm>
            <a:off x="3229232" y="2178084"/>
            <a:ext cx="8495231" cy="4555093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export class UserTableRecord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constructor(private container: ElementFinder) {}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firstName(): ElementFinder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container.element(by.css(‘td.firstName’)));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middleName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ElementFinder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td.middleName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lastName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ElementFinder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td.lastName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(): ElementFinder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td.userName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customer(): ElementFinder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td.customer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 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...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3A40EF-61D4-7948-85D3-316013A209FD}"/>
              </a:ext>
            </a:extLst>
          </p:cNvPr>
          <p:cNvSpPr txBox="1"/>
          <p:nvPr/>
        </p:nvSpPr>
        <p:spPr>
          <a:xfrm>
            <a:off x="3381632" y="2330484"/>
            <a:ext cx="8495231" cy="2123658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export class UserTableRecords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constructor(private container: ElementFinder) {}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async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getUserRecords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(): Promise&lt;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[]&gt;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const records: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[] = [];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for(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const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record of (await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container.element.all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(by.css(‘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tr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’))))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   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records.push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(new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(record);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}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records;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391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4" grpId="0" animBg="1"/>
      <p:bldP spid="5" grpId="0" animBg="1"/>
      <p:bldP spid="26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8D8029B-8C58-7A4B-AEC8-6882B3917412}"/>
              </a:ext>
            </a:extLst>
          </p:cNvPr>
          <p:cNvSpPr txBox="1"/>
          <p:nvPr/>
        </p:nvSpPr>
        <p:spPr>
          <a:xfrm>
            <a:off x="3995364" y="3684466"/>
            <a:ext cx="7651371" cy="2554545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export class DashboardPage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constructor() {}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...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userTableRecords(): UserTableRecords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new UserTableRecords(element(by.css(’tbody’)));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...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57F78A-0D42-1A41-BD42-81195C85C0F8}"/>
              </a:ext>
            </a:extLst>
          </p:cNvPr>
          <p:cNvSpPr txBox="1"/>
          <p:nvPr/>
        </p:nvSpPr>
        <p:spPr>
          <a:xfrm>
            <a:off x="773327" y="541986"/>
            <a:ext cx="1918795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THE PAGE OBJECT MODEL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7EC465C-788E-F946-9576-B7E0FFE375D2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48218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US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Code Example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97513C-99B6-934F-8A07-51B86B6AFA6E}"/>
              </a:ext>
            </a:extLst>
          </p:cNvPr>
          <p:cNvSpPr txBox="1"/>
          <p:nvPr/>
        </p:nvSpPr>
        <p:spPr>
          <a:xfrm>
            <a:off x="4001308" y="2154873"/>
            <a:ext cx="7645430" cy="1015663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dashboard: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= new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();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9A7CB63-F6D5-7546-B13D-635EFBF6A6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905" y="123666"/>
            <a:ext cx="2886858" cy="1522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C5B6F62-9CF5-474E-8A77-430543854DA9}"/>
              </a:ext>
            </a:extLst>
          </p:cNvPr>
          <p:cNvSpPr txBox="1">
            <a:spLocks/>
          </p:cNvSpPr>
          <p:nvPr/>
        </p:nvSpPr>
        <p:spPr>
          <a:xfrm>
            <a:off x="767133" y="1887585"/>
            <a:ext cx="3598503" cy="15946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5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5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5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5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  <a:defRPr/>
            </a:pPr>
            <a:r>
              <a:rPr lang="en-US" sz="1300" b="1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Getting the first name of the third record</a:t>
            </a:r>
            <a:endParaRPr lang="en-US" sz="1300" dirty="0">
              <a:solidFill>
                <a:srgbClr val="373737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Get the Dashboard page</a:t>
            </a: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Get the User Table Records</a:t>
            </a: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Get the third record</a:t>
            </a: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Get the first name of that record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E9691F-F215-1940-9747-8252A490BF12}"/>
              </a:ext>
            </a:extLst>
          </p:cNvPr>
          <p:cNvSpPr txBox="1"/>
          <p:nvPr/>
        </p:nvSpPr>
        <p:spPr>
          <a:xfrm>
            <a:off x="4001308" y="2154873"/>
            <a:ext cx="7645430" cy="1015663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dashboard: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= new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records: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=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dashboard.userTableRecords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;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01FDAE-3744-3544-A715-40326D7FE30A}"/>
              </a:ext>
            </a:extLst>
          </p:cNvPr>
          <p:cNvSpPr txBox="1"/>
          <p:nvPr/>
        </p:nvSpPr>
        <p:spPr>
          <a:xfrm>
            <a:off x="4001307" y="2154872"/>
            <a:ext cx="7645430" cy="1015663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dashboard: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= new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records: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=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dashboard.userTableRecords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thirdRecord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	= new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(await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records.getuserRecords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())[2];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D44E8B5-A047-4A43-ABD3-CB6A6DE30D77}"/>
              </a:ext>
            </a:extLst>
          </p:cNvPr>
          <p:cNvSpPr txBox="1"/>
          <p:nvPr/>
        </p:nvSpPr>
        <p:spPr>
          <a:xfrm>
            <a:off x="4001306" y="2153234"/>
            <a:ext cx="7645430" cy="1015663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dashboard: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= new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records: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=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dashboard.userTableRecords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thirdRecord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	= new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(await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records.getuserRecords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())[2];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thirdRecordFirstName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ElementFinder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=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thirdRecord.firstName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;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617BC91-0121-2741-A8F6-675162AA0435}"/>
              </a:ext>
            </a:extLst>
          </p:cNvPr>
          <p:cNvSpPr/>
          <p:nvPr/>
        </p:nvSpPr>
        <p:spPr>
          <a:xfrm>
            <a:off x="662853" y="2113163"/>
            <a:ext cx="2771464" cy="457200"/>
          </a:xfrm>
          <a:prstGeom prst="fram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 err="1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92C5906-BF1E-3141-9578-1BE3C7E30A06}"/>
              </a:ext>
            </a:extLst>
          </p:cNvPr>
          <p:cNvGrpSpPr/>
          <p:nvPr/>
        </p:nvGrpSpPr>
        <p:grpSpPr>
          <a:xfrm>
            <a:off x="4001306" y="3715767"/>
            <a:ext cx="7651371" cy="2523768"/>
            <a:chOff x="5277415" y="3091735"/>
            <a:chExt cx="8419723" cy="252376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EE0E32E-BD83-6E40-87BA-5B1B97E283D4}"/>
                </a:ext>
              </a:extLst>
            </p:cNvPr>
            <p:cNvSpPr txBox="1"/>
            <p:nvPr/>
          </p:nvSpPr>
          <p:spPr>
            <a:xfrm>
              <a:off x="5277415" y="3091735"/>
              <a:ext cx="8419723" cy="2523768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  <a:alpha val="61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chemeClr val="bg1"/>
                </a:solidFill>
                <a:latin typeface="Courier" pitchFamily="2" charset="0"/>
              </a:endParaRPr>
            </a:p>
            <a:p>
              <a:r>
                <a:rPr lang="en-US" sz="1200" dirty="0">
                  <a:solidFill>
                    <a:schemeClr val="bg1"/>
                  </a:solidFill>
                  <a:latin typeface="Courier" pitchFamily="2" charset="0"/>
                </a:rPr>
                <a:t>export class DashboardPage {</a:t>
              </a:r>
            </a:p>
            <a:p>
              <a:r>
                <a:rPr lang="en-US" sz="1200" dirty="0">
                  <a:solidFill>
                    <a:schemeClr val="bg1"/>
                  </a:solidFill>
                  <a:latin typeface="Courier" pitchFamily="2" charset="0"/>
                </a:rPr>
                <a:t>    constructor() {}</a:t>
              </a:r>
            </a:p>
            <a:p>
              <a:endParaRPr lang="en-US" sz="1200" dirty="0">
                <a:solidFill>
                  <a:schemeClr val="bg1"/>
                </a:solidFill>
                <a:latin typeface="Courier" pitchFamily="2" charset="0"/>
              </a:endParaRPr>
            </a:p>
            <a:p>
              <a:r>
                <a:rPr lang="en-US" sz="1200" dirty="0">
                  <a:solidFill>
                    <a:schemeClr val="bg1"/>
                  </a:solidFill>
                  <a:latin typeface="Courier" pitchFamily="2" charset="0"/>
                </a:rPr>
                <a:t>    ...</a:t>
              </a:r>
            </a:p>
            <a:p>
              <a:endParaRPr lang="en-US" sz="1200" dirty="0">
                <a:solidFill>
                  <a:schemeClr val="bg1"/>
                </a:solidFill>
                <a:latin typeface="Courier" pitchFamily="2" charset="0"/>
              </a:endParaRPr>
            </a:p>
            <a:p>
              <a:r>
                <a:rPr lang="en-US" sz="1200" dirty="0">
                  <a:solidFill>
                    <a:schemeClr val="bg1"/>
                  </a:solidFill>
                  <a:latin typeface="Courier" pitchFamily="2" charset="0"/>
                </a:rPr>
                <a:t>    public get userTableRecords(): UserTableRecords {</a:t>
              </a:r>
            </a:p>
            <a:p>
              <a:r>
                <a:rPr lang="en-US" sz="1200" dirty="0">
                  <a:solidFill>
                    <a:schemeClr val="bg1"/>
                  </a:solidFill>
                  <a:latin typeface="Courier" pitchFamily="2" charset="0"/>
                </a:rPr>
                <a:t>        return new UserTableRecords(element(by.css(’tbody’)));</a:t>
              </a:r>
            </a:p>
            <a:p>
              <a:r>
                <a:rPr lang="en-US" sz="1200" dirty="0">
                  <a:solidFill>
                    <a:schemeClr val="bg1"/>
                  </a:solidFill>
                  <a:latin typeface="Courier" pitchFamily="2" charset="0"/>
                </a:rPr>
                <a:t>    }</a:t>
              </a:r>
            </a:p>
            <a:p>
              <a:endParaRPr lang="en-US" sz="1200" dirty="0">
                <a:solidFill>
                  <a:schemeClr val="bg1"/>
                </a:solidFill>
                <a:latin typeface="Courier" pitchFamily="2" charset="0"/>
              </a:endParaRPr>
            </a:p>
            <a:p>
              <a:r>
                <a:rPr lang="en-US" sz="1200" dirty="0">
                  <a:solidFill>
                    <a:schemeClr val="bg1"/>
                  </a:solidFill>
                  <a:latin typeface="Courier" pitchFamily="2" charset="0"/>
                </a:rPr>
                <a:t>    ...</a:t>
              </a:r>
            </a:p>
            <a:p>
              <a:r>
                <a:rPr lang="en-US" sz="1200" dirty="0">
                  <a:solidFill>
                    <a:schemeClr val="bg1"/>
                  </a:solidFill>
                  <a:latin typeface="Courier" pitchFamily="2" charset="0"/>
                </a:rPr>
                <a:t>}</a:t>
              </a:r>
            </a:p>
            <a:p>
              <a:endParaRPr lang="en-US" sz="1400" dirty="0">
                <a:solidFill>
                  <a:schemeClr val="bg1"/>
                </a:solidFill>
                <a:latin typeface="Courier" pitchFamily="2" charset="0"/>
              </a:endParaRPr>
            </a:p>
          </p:txBody>
        </p:sp>
        <p:sp>
          <p:nvSpPr>
            <p:cNvPr id="33" name="Frame 32">
              <a:extLst>
                <a:ext uri="{FF2B5EF4-FFF2-40B4-BE49-F238E27FC236}">
                  <a16:creationId xmlns:a16="http://schemas.microsoft.com/office/drawing/2014/main" id="{ACFA1A85-9DA8-7C40-87D6-D1CC0778FAA6}"/>
                </a:ext>
              </a:extLst>
            </p:cNvPr>
            <p:cNvSpPr/>
            <p:nvPr/>
          </p:nvSpPr>
          <p:spPr>
            <a:xfrm>
              <a:off x="5536461" y="4103982"/>
              <a:ext cx="6007524" cy="806835"/>
            </a:xfrm>
            <a:prstGeom prst="fram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40" tIns="91440" rIns="91440" bIns="91440" rtlCol="0" anchor="ctr" anchorCtr="0"/>
            <a:lstStyle/>
            <a:p>
              <a:pPr algn="ctr"/>
              <a:endParaRPr lang="en-US" sz="2400" dirty="0" err="1">
                <a:gradFill>
                  <a:gsLst>
                    <a:gs pos="0">
                      <a:schemeClr val="bg1"/>
                    </a:gs>
                    <a:gs pos="98000">
                      <a:schemeClr val="bg1"/>
                    </a:gs>
                  </a:gsLst>
                  <a:lin ang="5400000" scaled="0"/>
                </a:gradFill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EDEAAF37-28BE-D744-AFE4-FE5D1C17F09A}"/>
              </a:ext>
            </a:extLst>
          </p:cNvPr>
          <p:cNvSpPr txBox="1"/>
          <p:nvPr/>
        </p:nvSpPr>
        <p:spPr>
          <a:xfrm>
            <a:off x="4001306" y="2160050"/>
            <a:ext cx="7645430" cy="1015663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dashboard: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= new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DashboardPage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const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thirdRecordFirstName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ElementFinder</a:t>
            </a:r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	= (await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dashboard.userTableRecords.getuserRecords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())[2].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firstName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;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3A40EF-61D4-7948-85D3-316013A209FD}"/>
              </a:ext>
            </a:extLst>
          </p:cNvPr>
          <p:cNvSpPr txBox="1"/>
          <p:nvPr/>
        </p:nvSpPr>
        <p:spPr>
          <a:xfrm>
            <a:off x="4001201" y="3720958"/>
            <a:ext cx="7650330" cy="249299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export class UserTableRecords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constructor(private container: ElementFinder) {}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async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getUserRecords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(): Promise&lt;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[]&gt;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const records: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[] = [];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for(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const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record of (await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container.element.all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(by.css(‘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tr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’))))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   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records.push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(new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(record);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}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records;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1EDAAE-E048-A043-B009-F823EEAD7233}"/>
              </a:ext>
            </a:extLst>
          </p:cNvPr>
          <p:cNvSpPr txBox="1"/>
          <p:nvPr/>
        </p:nvSpPr>
        <p:spPr>
          <a:xfrm>
            <a:off x="3989317" y="3688334"/>
            <a:ext cx="7650330" cy="215443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  <a:alpha val="61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export class UserTableRecord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constructor(private container: ElementFinder) {}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...</a:t>
            </a:r>
          </a:p>
          <a:p>
            <a:endParaRPr lang="en-US" sz="12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public get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firstName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():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ElementFinder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{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    return 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container.element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200" dirty="0" err="1">
                <a:solidFill>
                  <a:schemeClr val="bg1"/>
                </a:solidFill>
                <a:latin typeface="Courier" pitchFamily="2" charset="0"/>
              </a:rPr>
              <a:t>td.firstName</a:t>
            </a:r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</a:t>
            </a:r>
          </a:p>
          <a:p>
            <a:r>
              <a:rPr lang="en-US" sz="1200" dirty="0">
                <a:solidFill>
                  <a:schemeClr val="bg1"/>
                </a:solidFill>
                <a:latin typeface="Courier" pitchFamily="2" charset="0"/>
              </a:rPr>
              <a:t>    ...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2F6754-E12F-1241-9569-4EF692B365C7}"/>
              </a:ext>
            </a:extLst>
          </p:cNvPr>
          <p:cNvSpPr/>
          <p:nvPr/>
        </p:nvSpPr>
        <p:spPr>
          <a:xfrm>
            <a:off x="6118905" y="212651"/>
            <a:ext cx="2886858" cy="141954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 err="1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654A911-F1E1-DC44-82EF-01A052C8646A}"/>
              </a:ext>
            </a:extLst>
          </p:cNvPr>
          <p:cNvSpPr/>
          <p:nvPr/>
        </p:nvSpPr>
        <p:spPr>
          <a:xfrm>
            <a:off x="6118905" y="585495"/>
            <a:ext cx="2886858" cy="88888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 err="1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4AB2903-CBA1-A340-B284-35A78031AC5E}"/>
              </a:ext>
            </a:extLst>
          </p:cNvPr>
          <p:cNvSpPr/>
          <p:nvPr/>
        </p:nvSpPr>
        <p:spPr>
          <a:xfrm>
            <a:off x="6118905" y="838408"/>
            <a:ext cx="2886858" cy="12196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 err="1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A31E30A-8E27-A84B-B27B-DE12A9373BB7}"/>
              </a:ext>
            </a:extLst>
          </p:cNvPr>
          <p:cNvSpPr/>
          <p:nvPr/>
        </p:nvSpPr>
        <p:spPr>
          <a:xfrm>
            <a:off x="6118905" y="838680"/>
            <a:ext cx="225188" cy="12196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 err="1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95BC8C23-B5E1-8243-93D9-42AF53D7688D}"/>
              </a:ext>
            </a:extLst>
          </p:cNvPr>
          <p:cNvSpPr txBox="1">
            <a:spLocks/>
          </p:cNvSpPr>
          <p:nvPr/>
        </p:nvSpPr>
        <p:spPr>
          <a:xfrm>
            <a:off x="3989317" y="3400651"/>
            <a:ext cx="478019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5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5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5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5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b="1" dirty="0">
                <a:solidFill>
                  <a:srgbClr val="1EE3F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Class code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B7CCC701-2D75-F944-97F0-64E19A691A95}"/>
              </a:ext>
            </a:extLst>
          </p:cNvPr>
          <p:cNvSpPr txBox="1">
            <a:spLocks/>
          </p:cNvSpPr>
          <p:nvPr/>
        </p:nvSpPr>
        <p:spPr>
          <a:xfrm>
            <a:off x="4001201" y="1859923"/>
            <a:ext cx="478019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5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5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5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5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b="1" dirty="0">
                <a:solidFill>
                  <a:srgbClr val="1EE3F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Execution code</a:t>
            </a:r>
          </a:p>
        </p:txBody>
      </p:sp>
    </p:spTree>
    <p:extLst>
      <p:ext uri="{BB962C8B-B14F-4D97-AF65-F5344CB8AC3E}">
        <p14:creationId xmlns:p14="http://schemas.microsoft.com/office/powerpoint/2010/main" val="14509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1.25E-6 0.04768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04768 L -2.08333E-6 0.1006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80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10069 L 0.00039 0.14652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29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28" grpId="0" animBg="1"/>
      <p:bldP spid="29" grpId="0" animBg="1"/>
      <p:bldP spid="30" grpId="0" animBg="1"/>
      <p:bldP spid="3" grpId="0" animBg="1"/>
      <p:bldP spid="3" grpId="1" animBg="1"/>
      <p:bldP spid="3" grpId="2" animBg="1"/>
      <p:bldP spid="3" grpId="3" animBg="1"/>
      <p:bldP spid="39" grpId="0" animBg="1"/>
      <p:bldP spid="25" grpId="0" animBg="1"/>
      <p:bldP spid="26" grpId="0" animBg="1"/>
      <p:bldP spid="14" grpId="0" animBg="1"/>
      <p:bldP spid="40" grpId="0" animBg="1"/>
      <p:bldP spid="41" grpId="0" animBg="1"/>
      <p:bldP spid="42" grpId="0" animBg="1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97EE6B29-3A2C-F242-A500-F2722C66ECAA}"/>
              </a:ext>
            </a:extLst>
          </p:cNvPr>
          <p:cNvSpPr txBox="1">
            <a:spLocks/>
          </p:cNvSpPr>
          <p:nvPr/>
        </p:nvSpPr>
        <p:spPr>
          <a:xfrm>
            <a:off x="791900" y="3093729"/>
            <a:ext cx="8310061" cy="7161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4000" b="1" spc="-133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Explaining Promises</a:t>
            </a:r>
          </a:p>
        </p:txBody>
      </p:sp>
    </p:spTree>
    <p:extLst>
      <p:ext uri="{BB962C8B-B14F-4D97-AF65-F5344CB8AC3E}">
        <p14:creationId xmlns:p14="http://schemas.microsoft.com/office/powerpoint/2010/main" val="247737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7395" y="541986"/>
            <a:ext cx="1154162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PROMISES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GB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7" y="1391102"/>
            <a:ext cx="9695366" cy="12122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are Promises?</a:t>
            </a:r>
          </a:p>
          <a:p>
            <a:pPr>
              <a:lnSpc>
                <a:spcPct val="120000"/>
              </a:lnSpc>
              <a:spcAft>
                <a:spcPts val="800"/>
              </a:spcAft>
              <a:buClr>
                <a:srgbClr val="3A5072"/>
              </a:buClr>
            </a:pPr>
            <a:r>
              <a:rPr lang="en-GB" sz="1600" i="1" dirty="0">
                <a:solidFill>
                  <a:schemeClr val="bg2"/>
                </a:solidFill>
                <a:latin typeface="Mark Pro" panose="020B0504020201010104" pitchFamily="34" charset="77"/>
              </a:rPr>
              <a:t>“</a:t>
            </a:r>
            <a:r>
              <a:rPr lang="en-US" sz="1600" i="1" dirty="0">
                <a:solidFill>
                  <a:schemeClr val="bg2"/>
                </a:solidFill>
                <a:latin typeface="Mark Pro" panose="020B0504020201010104" pitchFamily="34" charset="77"/>
              </a:rPr>
              <a:t>A Promise is an asynchronous operation. It’s called a “Promise” because we are promised a result at a future time.”</a:t>
            </a:r>
          </a:p>
          <a:p>
            <a:pPr>
              <a:lnSpc>
                <a:spcPct val="120000"/>
              </a:lnSpc>
              <a:spcAft>
                <a:spcPts val="800"/>
              </a:spcAft>
              <a:buClr>
                <a:srgbClr val="3A5072"/>
              </a:buClr>
            </a:pPr>
            <a:r>
              <a:rPr lang="en-US" sz="1300" i="1" dirty="0">
                <a:solidFill>
                  <a:schemeClr val="bg2"/>
                </a:solidFill>
                <a:latin typeface="Mark Pro" panose="020B0504020201010104" pitchFamily="34" charset="77"/>
              </a:rPr>
              <a:t>- </a:t>
            </a:r>
            <a:r>
              <a:rPr lang="en-US" sz="1300" dirty="0">
                <a:solidFill>
                  <a:schemeClr val="bg2"/>
                </a:solidFill>
              </a:rPr>
              <a:t>https://</a:t>
            </a:r>
            <a:r>
              <a:rPr lang="en-US" sz="1300" dirty="0" err="1">
                <a:solidFill>
                  <a:schemeClr val="bg2"/>
                </a:solidFill>
              </a:rPr>
              <a:t>toddmotto.com</a:t>
            </a:r>
            <a:r>
              <a:rPr lang="en-US" sz="1300" dirty="0">
                <a:solidFill>
                  <a:schemeClr val="bg2"/>
                </a:solidFill>
              </a:rPr>
              <a:t>/promises-angular-q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1D3713-8407-4043-AED6-98C573DFFC6D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500" b="1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GB" sz="500" b="1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96B32A6A-7512-1243-9B26-8A01E88B82F5}"/>
              </a:ext>
            </a:extLst>
          </p:cNvPr>
          <p:cNvSpPr txBox="1">
            <a:spLocks/>
          </p:cNvSpPr>
          <p:nvPr/>
        </p:nvSpPr>
        <p:spPr>
          <a:xfrm>
            <a:off x="772337" y="3260741"/>
            <a:ext cx="9695366" cy="1775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120000"/>
              </a:lnSpc>
              <a:spcAft>
                <a:spcPts val="800"/>
              </a:spcAft>
              <a:buClr>
                <a:srgbClr val="3A5072"/>
              </a:buClr>
            </a:pPr>
            <a:r>
              <a:rPr lang="en-GB" sz="1600" b="1" dirty="0">
                <a:solidFill>
                  <a:schemeClr val="bg2"/>
                </a:solidFill>
                <a:latin typeface="Mark Pro" panose="020B0504020201010104" pitchFamily="34" charset="77"/>
              </a:rPr>
              <a:t>Translation:</a:t>
            </a: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</a:rPr>
              <a:t>All website elements are requested at once (parallel instead of series)</a:t>
            </a: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</a:rPr>
              <a:t>Elements load as they become available rather than in a specific, linear order</a:t>
            </a: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</a:rPr>
              <a:t>Great for websites and usability</a:t>
            </a: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</a:rPr>
              <a:t>Difficult for testing</a:t>
            </a:r>
          </a:p>
        </p:txBody>
      </p:sp>
    </p:spTree>
    <p:extLst>
      <p:ext uri="{BB962C8B-B14F-4D97-AF65-F5344CB8AC3E}">
        <p14:creationId xmlns:p14="http://schemas.microsoft.com/office/powerpoint/2010/main" val="84419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924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Why are Promises difficult?</a:t>
            </a:r>
            <a:endParaRPr lang="en-GB" sz="1600" dirty="0">
              <a:solidFill>
                <a:schemeClr val="bg2"/>
              </a:solidFill>
              <a:latin typeface="Mark Pro" panose="020B0504020201010104" pitchFamily="34" charset="77"/>
            </a:endParaRPr>
          </a:p>
          <a:p>
            <a:pPr>
              <a:lnSpc>
                <a:spcPct val="120000"/>
              </a:lnSpc>
              <a:spcAft>
                <a:spcPts val="800"/>
              </a:spcAft>
              <a:buClr>
                <a:srgbClr val="3A5072"/>
              </a:buClr>
            </a:pPr>
            <a:r>
              <a:rPr lang="en-US" sz="1300" b="1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They don’t act like testers want (linear)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7395" y="541986"/>
            <a:ext cx="1154162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PROMISES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72D62F27-B72E-2145-B126-EC76628B3468}"/>
              </a:ext>
            </a:extLst>
          </p:cNvPr>
          <p:cNvSpPr txBox="1">
            <a:spLocks/>
          </p:cNvSpPr>
          <p:nvPr/>
        </p:nvSpPr>
        <p:spPr>
          <a:xfrm>
            <a:off x="592741" y="3772055"/>
            <a:ext cx="2377260" cy="3772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endParaRPr lang="en-US" sz="1333" b="1">
              <a:solidFill>
                <a:srgbClr val="FFFFFF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7E3786-9F78-7D41-844C-19545D29F53B}"/>
              </a:ext>
            </a:extLst>
          </p:cNvPr>
          <p:cNvSpPr/>
          <p:nvPr/>
        </p:nvSpPr>
        <p:spPr>
          <a:xfrm>
            <a:off x="772337" y="2682156"/>
            <a:ext cx="2892361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Your code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327094-1AAC-9746-B317-FEC8079049E1}"/>
              </a:ext>
            </a:extLst>
          </p:cNvPr>
          <p:cNvSpPr/>
          <p:nvPr/>
        </p:nvSpPr>
        <p:spPr>
          <a:xfrm>
            <a:off x="772336" y="3875506"/>
            <a:ext cx="2892361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you expect</a:t>
            </a:r>
            <a:endParaRPr lang="en-US" sz="110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D23FEA-7476-BC47-B799-67E298382806}"/>
              </a:ext>
            </a:extLst>
          </p:cNvPr>
          <p:cNvSpPr/>
          <p:nvPr/>
        </p:nvSpPr>
        <p:spPr>
          <a:xfrm>
            <a:off x="787394" y="5068856"/>
            <a:ext cx="2892361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you get</a:t>
            </a:r>
            <a:endParaRPr lang="en-US" sz="110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BF8882-F7A6-BE4E-A388-6440B3FB662F}"/>
              </a:ext>
            </a:extLst>
          </p:cNvPr>
          <p:cNvSpPr txBox="1"/>
          <p:nvPr/>
        </p:nvSpPr>
        <p:spPr>
          <a:xfrm>
            <a:off x="3509319" y="2570715"/>
            <a:ext cx="806274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let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newElement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= element(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('div’));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console.log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(`Is the element present? ${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newElement.isPresent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()}`);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F350EE-09F9-0B48-B7A8-A0D85BAF9B65}"/>
              </a:ext>
            </a:extLst>
          </p:cNvPr>
          <p:cNvSpPr txBox="1"/>
          <p:nvPr/>
        </p:nvSpPr>
        <p:spPr>
          <a:xfrm>
            <a:off x="3509319" y="3873891"/>
            <a:ext cx="8062744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ourier" pitchFamily="2" charset="0"/>
              </a:rPr>
              <a:t>Is the element present? true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8FA943-5237-1641-A548-D498178ADD8E}"/>
              </a:ext>
            </a:extLst>
          </p:cNvPr>
          <p:cNvSpPr txBox="1"/>
          <p:nvPr/>
        </p:nvSpPr>
        <p:spPr>
          <a:xfrm>
            <a:off x="3509319" y="5068856"/>
            <a:ext cx="8062744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Is the element present?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ManagedPromise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::428 {[[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PromiseStatus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]]: ”pending”}</a:t>
            </a:r>
          </a:p>
        </p:txBody>
      </p:sp>
    </p:spTree>
    <p:extLst>
      <p:ext uri="{BB962C8B-B14F-4D97-AF65-F5344CB8AC3E}">
        <p14:creationId xmlns:p14="http://schemas.microsoft.com/office/powerpoint/2010/main" val="311634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>
            <a:extLst>
              <a:ext uri="{FF2B5EF4-FFF2-40B4-BE49-F238E27FC236}">
                <a16:creationId xmlns:a16="http://schemas.microsoft.com/office/drawing/2014/main" id="{8D1DD8CD-0684-DB40-A70A-297D42B669A1}"/>
              </a:ext>
            </a:extLst>
          </p:cNvPr>
          <p:cNvSpPr txBox="1">
            <a:spLocks/>
          </p:cNvSpPr>
          <p:nvPr/>
        </p:nvSpPr>
        <p:spPr>
          <a:xfrm>
            <a:off x="772339" y="1386369"/>
            <a:ext cx="7994751" cy="388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Handling Promises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A512C1-9C3A-4A4A-BE3C-58D87ED6214A}"/>
              </a:ext>
            </a:extLst>
          </p:cNvPr>
          <p:cNvGrpSpPr/>
          <p:nvPr/>
        </p:nvGrpSpPr>
        <p:grpSpPr>
          <a:xfrm>
            <a:off x="787395" y="534372"/>
            <a:ext cx="1154162" cy="482183"/>
            <a:chOff x="605216" y="1206268"/>
            <a:chExt cx="865622" cy="361636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E6A2C06-7F9B-EA42-B454-93AE59C1C3E1}"/>
                </a:ext>
              </a:extLst>
            </p:cNvPr>
            <p:cNvCxnSpPr>
              <a:cxnSpLocks/>
            </p:cNvCxnSpPr>
            <p:nvPr/>
          </p:nvCxnSpPr>
          <p:spPr>
            <a:xfrm>
              <a:off x="605216" y="1562195"/>
              <a:ext cx="388401" cy="0"/>
            </a:xfrm>
            <a:prstGeom prst="line">
              <a:avLst/>
            </a:prstGeom>
            <a:ln w="38100">
              <a:solidFill>
                <a:srgbClr val="1EE2F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533B4F0-4C17-6241-A061-307FC4D76B74}"/>
                </a:ext>
              </a:extLst>
            </p:cNvPr>
            <p:cNvSpPr txBox="1"/>
            <p:nvPr/>
          </p:nvSpPr>
          <p:spPr>
            <a:xfrm>
              <a:off x="605216" y="1206268"/>
              <a:ext cx="865622" cy="36163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600"/>
                </a:spcBef>
                <a:buClr>
                  <a:srgbClr val="CC0000"/>
                </a:buClr>
                <a:buSzPct val="110000"/>
              </a:pPr>
              <a:r>
                <a:rPr lang="en-GB" sz="933" b="1">
                  <a:solidFill>
                    <a:srgbClr val="1EE2F1"/>
                  </a:solidFill>
                  <a:latin typeface="Mark Pro" panose="020B0504020201010104" pitchFamily="34" charset="77"/>
                  <a:ea typeface="Mark OT" charset="0"/>
                  <a:cs typeface="Mark OT" charset="0"/>
                </a:rPr>
                <a:t>EXPLAINING PROMISES</a:t>
              </a:r>
            </a:p>
            <a:p>
              <a:pPr>
                <a:lnSpc>
                  <a:spcPct val="90000"/>
                </a:lnSpc>
                <a:spcBef>
                  <a:spcPts val="1600"/>
                </a:spcBef>
                <a:buClr>
                  <a:srgbClr val="CC0000"/>
                </a:buClr>
                <a:buSzPct val="110000"/>
              </a:pPr>
              <a:endParaRPr lang="en-US" sz="1067">
                <a:gradFill>
                  <a:gsLst>
                    <a:gs pos="0">
                      <a:schemeClr val="tx1"/>
                    </a:gs>
                    <a:gs pos="98000">
                      <a:schemeClr val="tx1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5ED45D2-74E8-3B46-920D-146515492A33}"/>
              </a:ext>
            </a:extLst>
          </p:cNvPr>
          <p:cNvSpPr txBox="1">
            <a:spLocks/>
          </p:cNvSpPr>
          <p:nvPr/>
        </p:nvSpPr>
        <p:spPr>
          <a:xfrm>
            <a:off x="6624415" y="2466893"/>
            <a:ext cx="4924406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b="1" dirty="0">
                <a:solidFill>
                  <a:srgbClr val="1EE3F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Use Async/Await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Keywords used to assist with asynchronous functionality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await</a:t>
            </a: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 forces framework to resolve a Promise before moving on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async</a:t>
            </a: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 casts a method to a Promise and enables the use of </a:t>
            </a:r>
            <a:r>
              <a:rPr lang="en-US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await</a:t>
            </a:r>
            <a:endParaRPr lang="en-GB" sz="1300" dirty="0">
              <a:solidFill>
                <a:schemeClr val="bg2"/>
              </a:solidFill>
              <a:latin typeface="Courier" pitchFamily="2" charset="0"/>
              <a:ea typeface="Mark OT" charset="0"/>
              <a:cs typeface="Mark OT" charset="0"/>
            </a:endParaRP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8BCF029B-191D-0145-B094-D73D600B25F4}"/>
              </a:ext>
            </a:extLst>
          </p:cNvPr>
          <p:cNvSpPr txBox="1">
            <a:spLocks/>
          </p:cNvSpPr>
          <p:nvPr/>
        </p:nvSpPr>
        <p:spPr>
          <a:xfrm>
            <a:off x="787395" y="2466893"/>
            <a:ext cx="4780192" cy="2087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b="1" dirty="0">
                <a:solidFill>
                  <a:srgbClr val="1EE3F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All element interactions return a Promise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Finding an element – </a:t>
            </a:r>
            <a:r>
              <a:rPr lang="en-US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element(</a:t>
            </a:r>
            <a:r>
              <a:rPr lang="en-US" sz="1300" dirty="0" err="1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by.css</a:t>
            </a:r>
            <a:r>
              <a:rPr lang="en-US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(‘td’))</a:t>
            </a: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 – does not return a promise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Think of it as an address, pointer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Working with the element – getting text, clicking, sending text, etc. – returns a promise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Finding all elements by an address – </a:t>
            </a:r>
            <a:r>
              <a:rPr lang="en-US" sz="1300" dirty="0" err="1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element.all</a:t>
            </a:r>
            <a:r>
              <a:rPr lang="en-US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(</a:t>
            </a:r>
            <a:r>
              <a:rPr lang="en-US" sz="1300" dirty="0" err="1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by.css</a:t>
            </a:r>
            <a:r>
              <a:rPr lang="en-US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(‘td’))</a:t>
            </a: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 – does return a promise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700C504-A415-B949-B147-10B572334E91}"/>
              </a:ext>
            </a:extLst>
          </p:cNvPr>
          <p:cNvGrpSpPr/>
          <p:nvPr/>
        </p:nvGrpSpPr>
        <p:grpSpPr>
          <a:xfrm>
            <a:off x="-6253787" y="698589"/>
            <a:ext cx="1588359" cy="5052835"/>
            <a:chOff x="-54001" y="425416"/>
            <a:chExt cx="1072885" cy="378962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FE08D16-15C5-864D-8DB2-8329B20F4089}"/>
                </a:ext>
              </a:extLst>
            </p:cNvPr>
            <p:cNvSpPr/>
            <p:nvPr/>
          </p:nvSpPr>
          <p:spPr>
            <a:xfrm>
              <a:off x="-54001" y="425416"/>
              <a:ext cx="530521" cy="3789626"/>
            </a:xfrm>
            <a:prstGeom prst="rect">
              <a:avLst/>
            </a:prstGeom>
            <a:solidFill>
              <a:srgbClr val="007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 anchorCtr="0"/>
            <a:lstStyle/>
            <a:p>
              <a:pPr algn="ctr"/>
              <a:endParaRPr lang="en-US" sz="3200" err="1">
                <a:gradFill>
                  <a:gsLst>
                    <a:gs pos="0">
                      <a:schemeClr val="bg1"/>
                    </a:gs>
                    <a:gs pos="98000">
                      <a:schemeClr val="bg1"/>
                    </a:gs>
                  </a:gsLst>
                  <a:lin ang="5400000" scaled="0"/>
                </a:gradFill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A6253D-ECD2-4445-935E-5FCECB6337A3}"/>
                </a:ext>
              </a:extLst>
            </p:cNvPr>
            <p:cNvSpPr/>
            <p:nvPr/>
          </p:nvSpPr>
          <p:spPr>
            <a:xfrm>
              <a:off x="424524" y="787264"/>
              <a:ext cx="594360" cy="256032"/>
            </a:xfrm>
            <a:prstGeom prst="rect">
              <a:avLst/>
            </a:prstGeom>
            <a:solidFill>
              <a:srgbClr val="007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 anchorCtr="0"/>
            <a:lstStyle/>
            <a:p>
              <a:pPr algn="ctr"/>
              <a:endParaRPr lang="en-US" sz="3200" err="1">
                <a:gradFill>
                  <a:gsLst>
                    <a:gs pos="0">
                      <a:schemeClr val="bg1"/>
                    </a:gs>
                    <a:gs pos="98000">
                      <a:schemeClr val="bg1"/>
                    </a:gs>
                  </a:gsLst>
                  <a:lin ang="5400000" scaled="0"/>
                </a:gradFill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A7825DC-6CEC-4B42-B235-9E191B45E77B}"/>
                </a:ext>
              </a:extLst>
            </p:cNvPr>
            <p:cNvSpPr/>
            <p:nvPr/>
          </p:nvSpPr>
          <p:spPr>
            <a:xfrm>
              <a:off x="424524" y="1090865"/>
              <a:ext cx="594360" cy="256032"/>
            </a:xfrm>
            <a:prstGeom prst="rect">
              <a:avLst/>
            </a:prstGeom>
            <a:solidFill>
              <a:srgbClr val="007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 anchorCtr="0"/>
            <a:lstStyle/>
            <a:p>
              <a:pPr algn="ctr"/>
              <a:endParaRPr lang="en-US" sz="3200" err="1">
                <a:gradFill>
                  <a:gsLst>
                    <a:gs pos="0">
                      <a:schemeClr val="bg1"/>
                    </a:gs>
                    <a:gs pos="98000">
                      <a:schemeClr val="bg1"/>
                    </a:gs>
                  </a:gsLst>
                  <a:lin ang="5400000" scaled="0"/>
                </a:gradFill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660B7E4-6367-1641-B6A0-B3143237E84F}"/>
                </a:ext>
              </a:extLst>
            </p:cNvPr>
            <p:cNvSpPr/>
            <p:nvPr/>
          </p:nvSpPr>
          <p:spPr>
            <a:xfrm>
              <a:off x="424524" y="2034508"/>
              <a:ext cx="594360" cy="301752"/>
            </a:xfrm>
            <a:prstGeom prst="rect">
              <a:avLst/>
            </a:prstGeom>
            <a:solidFill>
              <a:srgbClr val="007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 anchorCtr="0"/>
            <a:lstStyle/>
            <a:p>
              <a:pPr algn="ctr"/>
              <a:endParaRPr lang="en-US" sz="3200" err="1">
                <a:gradFill>
                  <a:gsLst>
                    <a:gs pos="0">
                      <a:schemeClr val="bg1"/>
                    </a:gs>
                    <a:gs pos="98000">
                      <a:schemeClr val="bg1"/>
                    </a:gs>
                  </a:gsLst>
                  <a:lin ang="5400000" scaled="0"/>
                </a:gradFill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</p:grp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35190257-A256-FF48-B0E7-95CAEB28231C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500" b="1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GB" sz="500" b="1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94921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92412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Handling Promises - Example</a:t>
            </a:r>
            <a:endParaRPr lang="en-GB" sz="1600">
              <a:solidFill>
                <a:schemeClr val="bg2"/>
              </a:solidFill>
              <a:latin typeface="Mark Pro" panose="020B0504020201010104" pitchFamily="34" charset="7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7395" y="541986"/>
            <a:ext cx="1154162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PROMISES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72D62F27-B72E-2145-B126-EC76628B3468}"/>
              </a:ext>
            </a:extLst>
          </p:cNvPr>
          <p:cNvSpPr txBox="1">
            <a:spLocks/>
          </p:cNvSpPr>
          <p:nvPr/>
        </p:nvSpPr>
        <p:spPr>
          <a:xfrm>
            <a:off x="592741" y="3772055"/>
            <a:ext cx="2377260" cy="3772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endParaRPr lang="en-US" sz="1333" b="1">
              <a:solidFill>
                <a:srgbClr val="FFFFFF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7E3786-9F78-7D41-844C-19545D29F53B}"/>
              </a:ext>
            </a:extLst>
          </p:cNvPr>
          <p:cNvSpPr/>
          <p:nvPr/>
        </p:nvSpPr>
        <p:spPr>
          <a:xfrm>
            <a:off x="772337" y="2682156"/>
            <a:ext cx="2892361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Previous code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327094-1AAC-9746-B317-FEC8079049E1}"/>
              </a:ext>
            </a:extLst>
          </p:cNvPr>
          <p:cNvSpPr/>
          <p:nvPr/>
        </p:nvSpPr>
        <p:spPr>
          <a:xfrm>
            <a:off x="772336" y="3875506"/>
            <a:ext cx="2892361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New code</a:t>
            </a:r>
            <a:endParaRPr lang="en-US" sz="110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D23FEA-7476-BC47-B799-67E298382806}"/>
              </a:ext>
            </a:extLst>
          </p:cNvPr>
          <p:cNvSpPr/>
          <p:nvPr/>
        </p:nvSpPr>
        <p:spPr>
          <a:xfrm>
            <a:off x="787394" y="5068856"/>
            <a:ext cx="2892361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you get</a:t>
            </a:r>
            <a:endParaRPr lang="en-US" sz="110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BF8882-F7A6-BE4E-A388-6440B3FB662F}"/>
              </a:ext>
            </a:extLst>
          </p:cNvPr>
          <p:cNvSpPr txBox="1"/>
          <p:nvPr/>
        </p:nvSpPr>
        <p:spPr>
          <a:xfrm>
            <a:off x="3509319" y="2570715"/>
            <a:ext cx="806274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ourier" pitchFamily="2" charset="0"/>
              </a:rPr>
              <a:t>let </a:t>
            </a:r>
            <a:r>
              <a:rPr lang="en-US" sz="1400" err="1">
                <a:solidFill>
                  <a:schemeClr val="bg1"/>
                </a:solidFill>
                <a:latin typeface="Courier" pitchFamily="2" charset="0"/>
              </a:rPr>
              <a:t>newElement</a:t>
            </a:r>
            <a:r>
              <a:rPr lang="en-US" sz="1400">
                <a:solidFill>
                  <a:schemeClr val="bg1"/>
                </a:solidFill>
                <a:latin typeface="Courier" pitchFamily="2" charset="0"/>
              </a:rPr>
              <a:t> = element(</a:t>
            </a:r>
            <a:r>
              <a:rPr lang="en-US" sz="140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400">
                <a:solidFill>
                  <a:schemeClr val="bg1"/>
                </a:solidFill>
                <a:latin typeface="Courier" pitchFamily="2" charset="0"/>
              </a:rPr>
              <a:t>('div’));</a:t>
            </a:r>
          </a:p>
          <a:p>
            <a:r>
              <a:rPr lang="en-US" sz="1400" err="1">
                <a:solidFill>
                  <a:schemeClr val="bg1"/>
                </a:solidFill>
                <a:latin typeface="Courier" pitchFamily="2" charset="0"/>
              </a:rPr>
              <a:t>console.log</a:t>
            </a:r>
            <a:r>
              <a:rPr lang="en-US" sz="1400">
                <a:solidFill>
                  <a:schemeClr val="bg1"/>
                </a:solidFill>
                <a:latin typeface="Courier" pitchFamily="2" charset="0"/>
              </a:rPr>
              <a:t>(`Is the element present? ${</a:t>
            </a:r>
            <a:r>
              <a:rPr lang="en-US" sz="1400" err="1">
                <a:solidFill>
                  <a:schemeClr val="bg1"/>
                </a:solidFill>
                <a:latin typeface="Courier" pitchFamily="2" charset="0"/>
              </a:rPr>
              <a:t>newElement.isPresent</a:t>
            </a:r>
            <a:r>
              <a:rPr lang="en-US" sz="1400">
                <a:solidFill>
                  <a:schemeClr val="bg1"/>
                </a:solidFill>
                <a:latin typeface="Courier" pitchFamily="2" charset="0"/>
              </a:rPr>
              <a:t>()}`);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F350EE-09F9-0B48-B7A8-A0D85BAF9B65}"/>
              </a:ext>
            </a:extLst>
          </p:cNvPr>
          <p:cNvSpPr txBox="1"/>
          <p:nvPr/>
        </p:nvSpPr>
        <p:spPr>
          <a:xfrm>
            <a:off x="3509319" y="3871786"/>
            <a:ext cx="8062744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console.log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(`Is the element present? ${await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newElement.isPresent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()}`);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8FA943-5237-1641-A548-D498178ADD8E}"/>
              </a:ext>
            </a:extLst>
          </p:cNvPr>
          <p:cNvSpPr txBox="1"/>
          <p:nvPr/>
        </p:nvSpPr>
        <p:spPr>
          <a:xfrm>
            <a:off x="3524377" y="5061418"/>
            <a:ext cx="8062744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Is the element present? true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4335E32-E3EF-B940-8CB9-B320C896BE4F}"/>
              </a:ext>
            </a:extLst>
          </p:cNvPr>
          <p:cNvCxnSpPr>
            <a:cxnSpLocks/>
          </p:cNvCxnSpPr>
          <p:nvPr/>
        </p:nvCxnSpPr>
        <p:spPr>
          <a:xfrm>
            <a:off x="7996760" y="3246635"/>
            <a:ext cx="0" cy="71406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01D39A6-F45C-624A-B418-DC8937CF285B}"/>
              </a:ext>
            </a:extLst>
          </p:cNvPr>
          <p:cNvCxnSpPr>
            <a:cxnSpLocks/>
          </p:cNvCxnSpPr>
          <p:nvPr/>
        </p:nvCxnSpPr>
        <p:spPr>
          <a:xfrm flipV="1">
            <a:off x="7996760" y="4133396"/>
            <a:ext cx="0" cy="61634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1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7395" y="541986"/>
            <a:ext cx="1154162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PROMISES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GB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7" y="1391103"/>
            <a:ext cx="9695366" cy="30777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Final thoughts…</a:t>
            </a:r>
          </a:p>
          <a:p>
            <a:pPr>
              <a:lnSpc>
                <a:spcPct val="80000"/>
              </a:lnSpc>
              <a:spcAft>
                <a:spcPts val="1600"/>
              </a:spcAft>
            </a:pPr>
            <a:endParaRPr lang="en-GB" b="1" spc="-133" dirty="0">
              <a:solidFill>
                <a:schemeClr val="bg2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1D3713-8407-4043-AED6-98C573DFFC6D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500" b="1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GB" sz="500" b="1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C31EB6-A8FF-BA41-99AC-F15F0DFA45E2}"/>
              </a:ext>
            </a:extLst>
          </p:cNvPr>
          <p:cNvSpPr txBox="1"/>
          <p:nvPr/>
        </p:nvSpPr>
        <p:spPr>
          <a:xfrm>
            <a:off x="998226" y="2870841"/>
            <a:ext cx="8062744" cy="30777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console.log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(`Is the element present? ${await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newElement.isPresent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()}`);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4902E52-CC2F-9749-A368-B86564C5CC09}"/>
              </a:ext>
            </a:extLst>
          </p:cNvPr>
          <p:cNvSpPr txBox="1">
            <a:spLocks/>
          </p:cNvSpPr>
          <p:nvPr/>
        </p:nvSpPr>
        <p:spPr>
          <a:xfrm>
            <a:off x="787395" y="2093344"/>
            <a:ext cx="4780192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b="1" dirty="0">
                <a:solidFill>
                  <a:srgbClr val="1EE3F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Location matters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await</a:t>
            </a: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 must be placed just before and with scope of the promise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A659509-8C7B-FB4A-8D11-2132C23435D8}"/>
              </a:ext>
            </a:extLst>
          </p:cNvPr>
          <p:cNvSpPr txBox="1">
            <a:spLocks/>
          </p:cNvSpPr>
          <p:nvPr/>
        </p:nvSpPr>
        <p:spPr>
          <a:xfrm>
            <a:off x="772337" y="3681184"/>
            <a:ext cx="6106928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b="1" dirty="0">
                <a:solidFill>
                  <a:srgbClr val="1EE3F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One </a:t>
            </a:r>
            <a:r>
              <a:rPr lang="en-GB" b="1" dirty="0">
                <a:solidFill>
                  <a:srgbClr val="1EE3F1"/>
                </a:solidFill>
                <a:latin typeface="Courier" pitchFamily="2" charset="0"/>
                <a:ea typeface="Mark OT Light" charset="0"/>
                <a:cs typeface="Mark OT Light" charset="0"/>
              </a:rPr>
              <a:t>await</a:t>
            </a:r>
            <a:r>
              <a:rPr lang="en-GB" b="1" dirty="0">
                <a:solidFill>
                  <a:srgbClr val="1EE3F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 will not resolve all promises – chaining promises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await</a:t>
            </a: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 must be placed just before and within scope of the promise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686F5-840E-1649-9E78-F5274EA91FEB}"/>
              </a:ext>
            </a:extLst>
          </p:cNvPr>
          <p:cNvSpPr txBox="1"/>
          <p:nvPr/>
        </p:nvSpPr>
        <p:spPr>
          <a:xfrm>
            <a:off x="998226" y="4460954"/>
            <a:ext cx="10078017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let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firstName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: string;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firstName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= 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dashboard.userTableRecords.getUserRecords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()[0].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firstName.getText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55A0EF-C75D-3C4B-B1C1-7FC44AFDF0F4}"/>
              </a:ext>
            </a:extLst>
          </p:cNvPr>
          <p:cNvSpPr txBox="1"/>
          <p:nvPr/>
        </p:nvSpPr>
        <p:spPr>
          <a:xfrm>
            <a:off x="998226" y="4460954"/>
            <a:ext cx="10078017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let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firstName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: string;</a:t>
            </a:r>
          </a:p>
          <a:p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firstName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= await (await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dashboard.userTableRecords.getUserRecords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())[0].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firstName.getText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94909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97EE6B29-3A2C-F242-A500-F2722C66ECAA}"/>
              </a:ext>
            </a:extLst>
          </p:cNvPr>
          <p:cNvSpPr txBox="1">
            <a:spLocks/>
          </p:cNvSpPr>
          <p:nvPr/>
        </p:nvSpPr>
        <p:spPr>
          <a:xfrm>
            <a:off x="791900" y="3093729"/>
            <a:ext cx="8310061" cy="7161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4000" b="1" spc="-133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60895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7395" y="541986"/>
            <a:ext cx="804707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BEST PRACTICES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GB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20378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Best ways to implement Page Object Model &amp; Promises</a:t>
            </a:r>
            <a:endParaRPr lang="en-GB" sz="1333" dirty="0">
              <a:solidFill>
                <a:schemeClr val="bg2"/>
              </a:solidFill>
              <a:latin typeface="Mark Pro" panose="020B0504020201010104" pitchFamily="34" charset="77"/>
            </a:endParaRPr>
          </a:p>
          <a:p>
            <a:pPr>
              <a:lnSpc>
                <a:spcPct val="120000"/>
              </a:lnSpc>
              <a:spcAft>
                <a:spcPts val="800"/>
              </a:spcAft>
              <a:buClr>
                <a:schemeClr val="bg2"/>
              </a:buClr>
            </a:pPr>
            <a:r>
              <a:rPr lang="en-US" sz="1600" b="1" dirty="0">
                <a:solidFill>
                  <a:schemeClr val="bg2"/>
                </a:solidFill>
                <a:latin typeface="Mark Pro" panose="020B0504020201010104" pitchFamily="34" charset="77"/>
              </a:rPr>
              <a:t>NOT Constructors</a:t>
            </a: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</a:rPr>
              <a:t>Constructors cannot resolve Promises within scope</a:t>
            </a:r>
          </a:p>
          <a:p>
            <a:pPr marL="285750" indent="-285750">
              <a:lnSpc>
                <a:spcPct val="120000"/>
              </a:lnSpc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  <a:latin typeface="Mark Pro" panose="020B0504020201010104" pitchFamily="34" charset="77"/>
              </a:rPr>
              <a:t>Using properties will require a refresh when the page is updated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431AEF-942B-194E-AF73-87C761722950}"/>
              </a:ext>
            </a:extLst>
          </p:cNvPr>
          <p:cNvSpPr txBox="1"/>
          <p:nvPr/>
        </p:nvSpPr>
        <p:spPr>
          <a:xfrm>
            <a:off x="772337" y="3188908"/>
            <a:ext cx="10647326" cy="24622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export class UserTableRecords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userRecords :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UserRecord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[];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constructor(private container: ElementFinder)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for(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const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record of (await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container.element.all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tr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’))))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   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userRecords.push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(new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UserRecord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(record);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}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</p:txBody>
      </p:sp>
      <p:pic>
        <p:nvPicPr>
          <p:cNvPr id="3" name="Graphic 2" descr="No sign">
            <a:extLst>
              <a:ext uri="{FF2B5EF4-FFF2-40B4-BE49-F238E27FC236}">
                <a16:creationId xmlns:a16="http://schemas.microsoft.com/office/drawing/2014/main" id="{D25AD133-5B7B-454A-B28B-30F837367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6307" y="2400321"/>
            <a:ext cx="4039385" cy="403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0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3">
            <a:extLst>
              <a:ext uri="{FF2B5EF4-FFF2-40B4-BE49-F238E27FC236}">
                <a16:creationId xmlns:a16="http://schemas.microsoft.com/office/drawing/2014/main" id="{3CBAAA5C-4898-7A44-A133-46DD17365395}"/>
              </a:ext>
            </a:extLst>
          </p:cNvPr>
          <p:cNvSpPr txBox="1">
            <a:spLocks/>
          </p:cNvSpPr>
          <p:nvPr/>
        </p:nvSpPr>
        <p:spPr>
          <a:xfrm>
            <a:off x="765817" y="2474646"/>
            <a:ext cx="4942256" cy="30117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US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we’ll do today</a:t>
            </a:r>
            <a:endParaRPr lang="en-US" sz="1300" b="1" dirty="0">
              <a:solidFill>
                <a:srgbClr val="09091B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  <a:p>
            <a:pPr marL="228594" indent="-228594">
              <a:lnSpc>
                <a:spcPct val="80000"/>
              </a:lnSpc>
              <a:spcAft>
                <a:spcPts val="1600"/>
              </a:spcAft>
              <a:buFont typeface="Wingdings" pitchFamily="2" charset="2"/>
              <a:buChar char="§"/>
            </a:pPr>
            <a:r>
              <a:rPr lang="en-US" sz="1600" b="1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Introduction </a:t>
            </a:r>
          </a:p>
          <a:p>
            <a:pPr marL="228594" indent="-228594">
              <a:lnSpc>
                <a:spcPct val="80000"/>
              </a:lnSpc>
              <a:spcAft>
                <a:spcPts val="1600"/>
              </a:spcAft>
              <a:buFont typeface="Wingdings" pitchFamily="2" charset="2"/>
              <a:buChar char="§"/>
            </a:pPr>
            <a:r>
              <a:rPr lang="en-US" sz="1600" b="1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Explain the Page Object Model</a:t>
            </a:r>
          </a:p>
          <a:p>
            <a:pPr marL="228594" indent="-228594">
              <a:lnSpc>
                <a:spcPct val="80000"/>
              </a:lnSpc>
              <a:spcAft>
                <a:spcPts val="1600"/>
              </a:spcAft>
              <a:buFont typeface="Wingdings" pitchFamily="2" charset="2"/>
              <a:buChar char="§"/>
            </a:pPr>
            <a:r>
              <a:rPr lang="en-US" sz="1600" b="1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Explain Promises</a:t>
            </a:r>
          </a:p>
          <a:p>
            <a:pPr marL="228594" indent="-228594">
              <a:lnSpc>
                <a:spcPct val="80000"/>
              </a:lnSpc>
              <a:spcAft>
                <a:spcPts val="1600"/>
              </a:spcAft>
              <a:buFont typeface="Wingdings" pitchFamily="2" charset="2"/>
              <a:buChar char="§"/>
            </a:pPr>
            <a:r>
              <a:rPr lang="en-US" sz="1600" b="1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Show best practices when working with both</a:t>
            </a:r>
          </a:p>
          <a:p>
            <a:pPr marL="228594" indent="-228594">
              <a:lnSpc>
                <a:spcPct val="80000"/>
              </a:lnSpc>
              <a:spcAft>
                <a:spcPts val="1600"/>
              </a:spcAft>
              <a:buFont typeface="Wingdings" pitchFamily="2" charset="2"/>
              <a:buChar char="§"/>
            </a:pPr>
            <a:r>
              <a:rPr lang="en-US" sz="1600" b="1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Write a test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A8848A2-8158-A046-B381-935A59716A84}"/>
              </a:ext>
            </a:extLst>
          </p:cNvPr>
          <p:cNvCxnSpPr>
            <a:cxnSpLocks/>
          </p:cNvCxnSpPr>
          <p:nvPr/>
        </p:nvCxnSpPr>
        <p:spPr>
          <a:xfrm>
            <a:off x="780875" y="2100100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AB77614-FCF7-8C4D-9F41-B3682CC5CA32}"/>
              </a:ext>
            </a:extLst>
          </p:cNvPr>
          <p:cNvSpPr txBox="1"/>
          <p:nvPr/>
        </p:nvSpPr>
        <p:spPr>
          <a:xfrm>
            <a:off x="787395" y="1624344"/>
            <a:ext cx="540212" cy="12920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AGENDA</a:t>
            </a:r>
            <a:endParaRPr lang="en-US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47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7395" y="541986"/>
            <a:ext cx="804707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BEST PRACTICES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GB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10210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Using the </a:t>
            </a:r>
            <a:r>
              <a:rPr lang="en-GB" b="1" spc="-133" dirty="0">
                <a:solidFill>
                  <a:schemeClr val="bg2"/>
                </a:solidFill>
                <a:latin typeface="Courier" pitchFamily="2" charset="0"/>
                <a:ea typeface="Mark OT Light" charset="0"/>
                <a:cs typeface="Mark OT Light" charset="0"/>
              </a:rPr>
              <a:t>get</a:t>
            </a: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 syntax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0BB324-8F67-494E-B79F-162D97642E46}"/>
              </a:ext>
            </a:extLst>
          </p:cNvPr>
          <p:cNvSpPr txBox="1"/>
          <p:nvPr/>
        </p:nvSpPr>
        <p:spPr>
          <a:xfrm>
            <a:off x="772337" y="1901616"/>
            <a:ext cx="10647326" cy="44012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export class UserTableRecord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constructor(private container: ElementFinder) {}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public get firstName(): ElementFinder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return container.element(by.css(‘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td.firstName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public get lastName(): ElementFinder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return container.element(by.css(‘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td.lastName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public get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(): ElementFinder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return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container.element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by.css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(‘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td.userName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’)));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...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public async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getFullName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(): Promise&lt;string&gt;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return `${await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this.firstName.getText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()} ${await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this.lastName.getText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()}`;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303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7395" y="541986"/>
            <a:ext cx="804707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BEST PRACTICES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GB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10210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Returning a promise with the </a:t>
            </a:r>
            <a:r>
              <a:rPr lang="en-GB" b="1" spc="-133" dirty="0">
                <a:solidFill>
                  <a:schemeClr val="bg2"/>
                </a:solidFill>
                <a:latin typeface="Courier" pitchFamily="2" charset="0"/>
                <a:ea typeface="Mark OT Light" charset="0"/>
                <a:cs typeface="Mark OT Light" charset="0"/>
              </a:rPr>
              <a:t>get</a:t>
            </a: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 syntax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0BB324-8F67-494E-B79F-162D97642E46}"/>
              </a:ext>
            </a:extLst>
          </p:cNvPr>
          <p:cNvSpPr txBox="1"/>
          <p:nvPr/>
        </p:nvSpPr>
        <p:spPr>
          <a:xfrm>
            <a:off x="772337" y="1901616"/>
            <a:ext cx="10647326" cy="33239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export class UserTableRecords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constructor(private container: ElementFinder) {}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public get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userRecords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(): Promise&lt;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UserRecord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[]&gt;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const records: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UserRecord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[] = [];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return(async () =&gt;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    for(const record of (await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container.element.all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(by.css(‘tr’))))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       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records.push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(new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UserRecord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(record);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    }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    return records;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})();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48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>
            <a:extLst>
              <a:ext uri="{FF2B5EF4-FFF2-40B4-BE49-F238E27FC236}">
                <a16:creationId xmlns:a16="http://schemas.microsoft.com/office/drawing/2014/main" id="{8D1DD8CD-0684-DB40-A70A-297D42B669A1}"/>
              </a:ext>
            </a:extLst>
          </p:cNvPr>
          <p:cNvSpPr txBox="1">
            <a:spLocks/>
          </p:cNvSpPr>
          <p:nvPr/>
        </p:nvSpPr>
        <p:spPr>
          <a:xfrm>
            <a:off x="772339" y="1386369"/>
            <a:ext cx="7994751" cy="388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Using the </a:t>
            </a:r>
            <a:r>
              <a:rPr lang="en-GB" b="1" spc="-133" dirty="0">
                <a:solidFill>
                  <a:schemeClr val="bg2"/>
                </a:solidFill>
                <a:latin typeface="Courier" pitchFamily="2" charset="0"/>
                <a:ea typeface="Mark OT Light" charset="0"/>
                <a:cs typeface="Mark OT Light" charset="0"/>
              </a:rPr>
              <a:t>get</a:t>
            </a: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 syntax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5ED45D2-74E8-3B46-920D-146515492A33}"/>
              </a:ext>
            </a:extLst>
          </p:cNvPr>
          <p:cNvSpPr txBox="1">
            <a:spLocks/>
          </p:cNvSpPr>
          <p:nvPr/>
        </p:nvSpPr>
        <p:spPr>
          <a:xfrm>
            <a:off x="787398" y="2469122"/>
            <a:ext cx="3108742" cy="16876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b="1" dirty="0">
                <a:solidFill>
                  <a:srgbClr val="1EE3F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Pros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Avoids using the constructor and convoluted workarounds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Will always access the most recent data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Easy to implement, update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 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8BCF029B-191D-0145-B094-D73D600B25F4}"/>
              </a:ext>
            </a:extLst>
          </p:cNvPr>
          <p:cNvSpPr txBox="1">
            <a:spLocks/>
          </p:cNvSpPr>
          <p:nvPr/>
        </p:nvSpPr>
        <p:spPr>
          <a:xfrm>
            <a:off x="5081879" y="2469122"/>
            <a:ext cx="3958754" cy="1482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b="1" dirty="0">
                <a:solidFill>
                  <a:srgbClr val="1EE3F1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Cons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Somewhat costly – will have to get the element location each time a property/method is called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Can be difficult to read the code for languages that don’t support the </a:t>
            </a:r>
            <a:r>
              <a:rPr lang="en-GB" sz="1300" dirty="0">
                <a:solidFill>
                  <a:schemeClr val="bg2"/>
                </a:solidFill>
                <a:latin typeface="Courier" pitchFamily="2" charset="0"/>
                <a:ea typeface="Mark OT" charset="0"/>
                <a:cs typeface="Mark OT" charset="0"/>
              </a:rPr>
              <a:t>get</a:t>
            </a: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 syntax at the property level (</a:t>
            </a:r>
            <a:r>
              <a:rPr lang="en-GB" sz="1300" dirty="0" err="1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Typescrpt</a:t>
            </a: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)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700C504-A415-B949-B147-10B572334E91}"/>
              </a:ext>
            </a:extLst>
          </p:cNvPr>
          <p:cNvGrpSpPr/>
          <p:nvPr/>
        </p:nvGrpSpPr>
        <p:grpSpPr>
          <a:xfrm>
            <a:off x="-6253787" y="698589"/>
            <a:ext cx="1588359" cy="5052835"/>
            <a:chOff x="-54001" y="425416"/>
            <a:chExt cx="1072885" cy="378962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FE08D16-15C5-864D-8DB2-8329B20F4089}"/>
                </a:ext>
              </a:extLst>
            </p:cNvPr>
            <p:cNvSpPr/>
            <p:nvPr/>
          </p:nvSpPr>
          <p:spPr>
            <a:xfrm>
              <a:off x="-54001" y="425416"/>
              <a:ext cx="530521" cy="3789626"/>
            </a:xfrm>
            <a:prstGeom prst="rect">
              <a:avLst/>
            </a:prstGeom>
            <a:solidFill>
              <a:srgbClr val="007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 anchorCtr="0"/>
            <a:lstStyle/>
            <a:p>
              <a:pPr algn="ctr"/>
              <a:endParaRPr lang="en-US" sz="3200" dirty="0">
                <a:gradFill>
                  <a:gsLst>
                    <a:gs pos="0">
                      <a:schemeClr val="bg1"/>
                    </a:gs>
                    <a:gs pos="98000">
                      <a:schemeClr val="bg1"/>
                    </a:gs>
                  </a:gsLst>
                  <a:lin ang="5400000" scaled="0"/>
                </a:gradFill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A6253D-ECD2-4445-935E-5FCECB6337A3}"/>
                </a:ext>
              </a:extLst>
            </p:cNvPr>
            <p:cNvSpPr/>
            <p:nvPr/>
          </p:nvSpPr>
          <p:spPr>
            <a:xfrm>
              <a:off x="424524" y="787264"/>
              <a:ext cx="594360" cy="256032"/>
            </a:xfrm>
            <a:prstGeom prst="rect">
              <a:avLst/>
            </a:prstGeom>
            <a:solidFill>
              <a:srgbClr val="007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 anchorCtr="0"/>
            <a:lstStyle/>
            <a:p>
              <a:pPr algn="ctr"/>
              <a:endParaRPr lang="en-US" sz="3200" dirty="0">
                <a:gradFill>
                  <a:gsLst>
                    <a:gs pos="0">
                      <a:schemeClr val="bg1"/>
                    </a:gs>
                    <a:gs pos="98000">
                      <a:schemeClr val="bg1"/>
                    </a:gs>
                  </a:gsLst>
                  <a:lin ang="5400000" scaled="0"/>
                </a:gradFill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A7825DC-6CEC-4B42-B235-9E191B45E77B}"/>
                </a:ext>
              </a:extLst>
            </p:cNvPr>
            <p:cNvSpPr/>
            <p:nvPr/>
          </p:nvSpPr>
          <p:spPr>
            <a:xfrm>
              <a:off x="424524" y="1090865"/>
              <a:ext cx="594360" cy="256032"/>
            </a:xfrm>
            <a:prstGeom prst="rect">
              <a:avLst/>
            </a:prstGeom>
            <a:solidFill>
              <a:srgbClr val="007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 anchorCtr="0"/>
            <a:lstStyle/>
            <a:p>
              <a:pPr algn="ctr"/>
              <a:endParaRPr lang="en-US" sz="3200" dirty="0">
                <a:gradFill>
                  <a:gsLst>
                    <a:gs pos="0">
                      <a:schemeClr val="bg1"/>
                    </a:gs>
                    <a:gs pos="98000">
                      <a:schemeClr val="bg1"/>
                    </a:gs>
                  </a:gsLst>
                  <a:lin ang="5400000" scaled="0"/>
                </a:gradFill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660B7E4-6367-1641-B6A0-B3143237E84F}"/>
                </a:ext>
              </a:extLst>
            </p:cNvPr>
            <p:cNvSpPr/>
            <p:nvPr/>
          </p:nvSpPr>
          <p:spPr>
            <a:xfrm>
              <a:off x="424524" y="2034508"/>
              <a:ext cx="594360" cy="301752"/>
            </a:xfrm>
            <a:prstGeom prst="rect">
              <a:avLst/>
            </a:prstGeom>
            <a:solidFill>
              <a:srgbClr val="0072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 anchorCtr="0"/>
            <a:lstStyle/>
            <a:p>
              <a:pPr algn="ctr"/>
              <a:endParaRPr lang="en-US" sz="3200" dirty="0">
                <a:gradFill>
                  <a:gsLst>
                    <a:gs pos="0">
                      <a:schemeClr val="bg1"/>
                    </a:gs>
                    <a:gs pos="98000">
                      <a:schemeClr val="bg1"/>
                    </a:gs>
                  </a:gsLst>
                  <a:lin ang="5400000" scaled="0"/>
                </a:gradFill>
                <a:ea typeface="Segoe UI Black" panose="020B0A02040204020203" pitchFamily="34" charset="0"/>
                <a:cs typeface="Segoe UI Black" panose="020B0A02040204020203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D79B1E2-5BD5-F54C-9021-65F978AFA381}"/>
              </a:ext>
            </a:extLst>
          </p:cNvPr>
          <p:cNvSpPr txBox="1"/>
          <p:nvPr/>
        </p:nvSpPr>
        <p:spPr>
          <a:xfrm>
            <a:off x="787395" y="541986"/>
            <a:ext cx="804707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BEST PRACTICES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GB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6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97EE6B29-3A2C-F242-A500-F2722C66ECAA}"/>
              </a:ext>
            </a:extLst>
          </p:cNvPr>
          <p:cNvSpPr txBox="1">
            <a:spLocks/>
          </p:cNvSpPr>
          <p:nvPr/>
        </p:nvSpPr>
        <p:spPr>
          <a:xfrm>
            <a:off x="791900" y="3093729"/>
            <a:ext cx="8310061" cy="7161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4000" b="1" spc="-133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Writing a Test</a:t>
            </a:r>
          </a:p>
        </p:txBody>
      </p:sp>
    </p:spTree>
    <p:extLst>
      <p:ext uri="{BB962C8B-B14F-4D97-AF65-F5344CB8AC3E}">
        <p14:creationId xmlns:p14="http://schemas.microsoft.com/office/powerpoint/2010/main" val="140863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7395" y="541986"/>
            <a:ext cx="804707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BEST PRACTICES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GB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10210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Writing a test</a:t>
            </a:r>
          </a:p>
        </p:txBody>
      </p:sp>
      <p:pic>
        <p:nvPicPr>
          <p:cNvPr id="7" name="Picture 6" descr="http://www.way2automation.com/angularjs-protractor/webtables/">
            <a:extLst>
              <a:ext uri="{FF2B5EF4-FFF2-40B4-BE49-F238E27FC236}">
                <a16:creationId xmlns:a16="http://schemas.microsoft.com/office/drawing/2014/main" id="{0E62E6F4-0F72-7E4B-85E0-4EF432C306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7" y="2003906"/>
            <a:ext cx="8482874" cy="443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562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7395" y="541986"/>
            <a:ext cx="804707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BEST PRACTICES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GB" sz="1067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3E2427D3-2F17-1949-A1B4-E09CCB1755CB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10210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Writing a test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0BB324-8F67-494E-B79F-162D97642E46}"/>
              </a:ext>
            </a:extLst>
          </p:cNvPr>
          <p:cNvSpPr txBox="1"/>
          <p:nvPr/>
        </p:nvSpPr>
        <p:spPr>
          <a:xfrm>
            <a:off x="772337" y="1901616"/>
            <a:ext cx="10647326" cy="35702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6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describe(‘User records’, () =&gt;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let dashboard: DashboardPage;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let userRecords: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UserTableRecord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[];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const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expectedName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: string = ‘Mark’;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it(`should use “${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expectedName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}” for the first name of the third record`, () =&gt; {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dashboard = new DashboardPage();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userRecords = 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dashboard.userTableRecords.getUserRecords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();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const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recordName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: string = await 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userRecords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[2].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firstName.getText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();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    expect(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recordName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).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toEqual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expectedName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,</a:t>
            </a:r>
          </a:p>
          <a:p>
            <a:r>
              <a:rPr lang="en-US" sz="1400">
                <a:solidFill>
                  <a:schemeClr val="bg1"/>
                </a:solidFill>
                <a:latin typeface="Courier" pitchFamily="2" charset="0"/>
              </a:rPr>
              <a:t>            `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First name of the third record should be ‘${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expectedName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}’ - is ‘${</a:t>
            </a:r>
            <a:r>
              <a:rPr lang="en-US" sz="1400" dirty="0" err="1">
                <a:solidFill>
                  <a:schemeClr val="bg1"/>
                </a:solidFill>
                <a:latin typeface="Courier" pitchFamily="2" charset="0"/>
              </a:rPr>
              <a:t>recordName</a:t>
            </a:r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}’`);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    }</a:t>
            </a:r>
          </a:p>
          <a:p>
            <a:r>
              <a:rPr lang="en-US" sz="1400" dirty="0">
                <a:solidFill>
                  <a:schemeClr val="bg1"/>
                </a:solidFill>
                <a:latin typeface="Courier" pitchFamily="2" charset="0"/>
              </a:rPr>
              <a:t>}</a:t>
            </a:r>
          </a:p>
          <a:p>
            <a:endParaRPr lang="en-US" sz="1400" dirty="0">
              <a:solidFill>
                <a:schemeClr val="bg1"/>
              </a:solidFill>
              <a:latin typeface="Courier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4039E2-2450-0442-BC9C-669DD85500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02" y="288146"/>
            <a:ext cx="4492684" cy="2369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38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9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2E9B963-4D3E-8948-8A78-0EC524D5C627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500" b="1" dirty="0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GB" sz="500" b="1" dirty="0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BA78CFF-F22D-9C42-81E7-6F30DC0ED382}"/>
              </a:ext>
            </a:extLst>
          </p:cNvPr>
          <p:cNvGrpSpPr/>
          <p:nvPr/>
        </p:nvGrpSpPr>
        <p:grpSpPr>
          <a:xfrm>
            <a:off x="2897410" y="1975684"/>
            <a:ext cx="6397180" cy="2906631"/>
            <a:chOff x="2897410" y="1846273"/>
            <a:chExt cx="6397180" cy="2906631"/>
          </a:xfrm>
        </p:grpSpPr>
        <p:sp>
          <p:nvSpPr>
            <p:cNvPr id="8" name="Title 3">
              <a:extLst>
                <a:ext uri="{FF2B5EF4-FFF2-40B4-BE49-F238E27FC236}">
                  <a16:creationId xmlns:a16="http://schemas.microsoft.com/office/drawing/2014/main" id="{32E86D2E-8D45-6744-A2CE-8A655EF78A8B}"/>
                </a:ext>
              </a:extLst>
            </p:cNvPr>
            <p:cNvSpPr txBox="1">
              <a:spLocks/>
            </p:cNvSpPr>
            <p:nvPr/>
          </p:nvSpPr>
          <p:spPr>
            <a:xfrm>
              <a:off x="2897410" y="1846273"/>
              <a:ext cx="6397180" cy="55399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algn="l" defTabSz="914355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b="0" i="0" kern="1200" spc="0" baseline="0">
                  <a:solidFill>
                    <a:schemeClr val="accent2"/>
                  </a:solidFill>
                  <a:latin typeface="+mj-lt"/>
                  <a:ea typeface="+mj-ea"/>
                  <a:cs typeface="Century Gothic Regular" charset="0"/>
                </a:defRPr>
              </a:lvl1pPr>
            </a:lstStyle>
            <a:p>
              <a:pPr algn="ctr">
                <a:lnSpc>
                  <a:spcPct val="80000"/>
                </a:lnSpc>
                <a:spcAft>
                  <a:spcPts val="1600"/>
                </a:spcAft>
              </a:pPr>
              <a:r>
                <a:rPr lang="en-GB" sz="4000" b="1" spc="-133" dirty="0">
                  <a:solidFill>
                    <a:schemeClr val="bg1"/>
                  </a:solidFill>
                  <a:latin typeface="Mark Pro" panose="020B0504020201010104" pitchFamily="34" charset="77"/>
                  <a:ea typeface="Mark OT Light" charset="0"/>
                  <a:cs typeface="Mark OT Light" charset="0"/>
                </a:rPr>
                <a:t>Q &amp; A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3C81A1-AEB9-2C46-A906-812E764C414E}"/>
                </a:ext>
              </a:extLst>
            </p:cNvPr>
            <p:cNvCxnSpPr>
              <a:cxnSpLocks/>
            </p:cNvCxnSpPr>
            <p:nvPr/>
          </p:nvCxnSpPr>
          <p:spPr>
            <a:xfrm>
              <a:off x="5806732" y="2710651"/>
              <a:ext cx="517868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55209EF-8ED3-C94A-8DD3-1ED937EFBB5A}"/>
                </a:ext>
              </a:extLst>
            </p:cNvPr>
            <p:cNvSpPr/>
            <p:nvPr/>
          </p:nvSpPr>
          <p:spPr>
            <a:xfrm>
              <a:off x="4100598" y="3090911"/>
              <a:ext cx="3990804" cy="166199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 algn="ctr"/>
              <a:r>
                <a:rPr lang="en-US" sz="3600" b="1" dirty="0">
                  <a:solidFill>
                    <a:srgbClr val="1EE3F1"/>
                  </a:solidFill>
                  <a:latin typeface="Mark Pro" panose="020B0504020201010104" pitchFamily="34" charset="77"/>
                  <a:ea typeface="Mark OT" charset="0"/>
                  <a:cs typeface="Mark OT" charset="0"/>
                </a:rPr>
                <a:t>Hal Deranek </a:t>
              </a:r>
            </a:p>
            <a:p>
              <a:pPr lvl="0"/>
              <a:endParaRPr lang="en-US" sz="3600" b="1" dirty="0">
                <a:solidFill>
                  <a:srgbClr val="1EE3F1"/>
                </a:solidFill>
                <a:latin typeface="Mark Pro" panose="020B0504020201010104" pitchFamily="34" charset="77"/>
                <a:ea typeface="Mark OT" charset="0"/>
                <a:cs typeface="Mark OT" charset="0"/>
                <a:hlinkClick r:id="rId5"/>
              </a:endParaRPr>
            </a:p>
            <a:p>
              <a:pPr lvl="0"/>
              <a:r>
                <a:rPr lang="en-US" sz="3600" b="1" dirty="0">
                  <a:solidFill>
                    <a:srgbClr val="1EE3F1"/>
                  </a:solidFill>
                  <a:latin typeface="Mark Pro" panose="020B0504020201010104" pitchFamily="34" charset="77"/>
                  <a:ea typeface="Mark OT" charset="0"/>
                  <a:cs typeface="Mark OT" charset="0"/>
                  <a:hlinkClick r:id="rId5"/>
                </a:rPr>
                <a:t>deranek@gmail.com</a:t>
              </a:r>
              <a:endParaRPr lang="en-US" sz="3600" b="1" dirty="0">
                <a:solidFill>
                  <a:srgbClr val="1EE3F1"/>
                </a:solidFill>
                <a:latin typeface="Mark Pro" panose="020B0504020201010104" pitchFamily="34" charset="77"/>
                <a:ea typeface="Mark OT" charset="0"/>
                <a:cs typeface="Mark O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741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4B20C742-D745-DA48-98F6-EE171942BF20}"/>
              </a:ext>
            </a:extLst>
          </p:cNvPr>
          <p:cNvSpPr txBox="1">
            <a:spLocks/>
          </p:cNvSpPr>
          <p:nvPr/>
        </p:nvSpPr>
        <p:spPr>
          <a:xfrm>
            <a:off x="772342" y="2472514"/>
            <a:ext cx="3070316" cy="28788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GB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Before we begin…</a:t>
            </a:r>
          </a:p>
          <a:p>
            <a:pPr>
              <a:lnSpc>
                <a:spcPct val="120000"/>
              </a:lnSpc>
              <a:spcAft>
                <a:spcPts val="800"/>
              </a:spcAft>
              <a:buClr>
                <a:srgbClr val="3A5072"/>
              </a:buClr>
            </a:pPr>
            <a:r>
              <a:rPr lang="en-GB" sz="1300" b="1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Where should this be applied, when should it not, and what will you need to get started</a:t>
            </a:r>
          </a:p>
          <a:p>
            <a:pPr>
              <a:lnSpc>
                <a:spcPct val="120000"/>
              </a:lnSpc>
              <a:spcAft>
                <a:spcPts val="800"/>
              </a:spcAft>
              <a:buClr>
                <a:srgbClr val="3A5072"/>
              </a:buClr>
            </a:pPr>
            <a:endParaRPr lang="en-GB" sz="1333" b="1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0875" y="1625531"/>
            <a:ext cx="785471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GB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INTRODUCTION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1067" dirty="0">
              <a:gradFill>
                <a:gsLst>
                  <a:gs pos="0">
                    <a:schemeClr val="tx1"/>
                  </a:gs>
                  <a:gs pos="98000">
                    <a:schemeClr val="tx1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6FDE6D-7953-3647-8BF6-4343C69638E5}"/>
              </a:ext>
            </a:extLst>
          </p:cNvPr>
          <p:cNvSpPr txBox="1"/>
          <p:nvPr/>
        </p:nvSpPr>
        <p:spPr>
          <a:xfrm>
            <a:off x="304801" y="4760259"/>
            <a:ext cx="184731" cy="387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2133" dirty="0">
              <a:gradFill>
                <a:gsLst>
                  <a:gs pos="0">
                    <a:schemeClr val="tx1"/>
                  </a:gs>
                  <a:gs pos="98000">
                    <a:schemeClr val="tx1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8C50B34-3A5E-4A42-A707-D7CFD86DED57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GB" sz="500" b="1" dirty="0">
                <a:solidFill>
                  <a:srgbClr val="1EE4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</a:t>
            </a:r>
            <a:r>
              <a:rPr lang="en-GB" sz="500" b="1" dirty="0">
                <a:solidFill>
                  <a:schemeClr val="bg1">
                    <a:lumMod val="65000"/>
                  </a:schemeClr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ALL RIGHTS RESERVED. PROPRIETARY AND CONFIDENTIAL.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33F1CE6B-D718-2C43-A35E-1E30F1B0365A}"/>
              </a:ext>
            </a:extLst>
          </p:cNvPr>
          <p:cNvSpPr txBox="1">
            <a:spLocks/>
          </p:cNvSpPr>
          <p:nvPr/>
        </p:nvSpPr>
        <p:spPr>
          <a:xfrm>
            <a:off x="6096000" y="1496253"/>
            <a:ext cx="4118346" cy="43774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r>
              <a:rPr lang="en-GB" sz="1600" b="1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When will this be of help?</a:t>
            </a:r>
          </a:p>
          <a:p>
            <a:pPr marL="171450" indent="-171450"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Test automation suites for asynchronous websites (Angular framework, React framework, etc.)</a:t>
            </a: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endParaRPr lang="en-GB" sz="1000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r>
              <a:rPr lang="en-GB" sz="1600" b="1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When could this be avoided?</a:t>
            </a:r>
          </a:p>
          <a:p>
            <a:pPr marL="171450" indent="-171450"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You are already familiar with the Page Object Model and are working on non-asynchronous websites (HTML, Ruby-on-Rails, etc.)</a:t>
            </a: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endParaRPr lang="en-GB" sz="1300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r>
              <a:rPr lang="en-GB" sz="1600" b="1" i="1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What will be needed?</a:t>
            </a:r>
          </a:p>
          <a:p>
            <a:pPr marL="171450" indent="-171450"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Basic understanding of Object-Oriented Programming</a:t>
            </a:r>
          </a:p>
          <a:p>
            <a:pPr marL="171450" indent="-171450"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Basic understanding of test automation frameworks like Selenium-Webdriver and Jasmine</a:t>
            </a:r>
          </a:p>
          <a:p>
            <a:pPr marL="171450" indent="-171450"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endParaRPr lang="en-GB" sz="1300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r>
              <a:rPr lang="en-GB" sz="1600" b="1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A note about examples</a:t>
            </a:r>
            <a:endParaRPr lang="en-GB" sz="1600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  <a:p>
            <a:pPr marL="171450" indent="-171450">
              <a:spcAft>
                <a:spcPts val="533"/>
              </a:spcAft>
              <a:buClr>
                <a:srgbClr val="3A5072"/>
              </a:buClr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bg2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Typescript and Protractor will be used for examples; theory can be applied to other languages and frameworks</a:t>
            </a: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endParaRPr lang="en-GB" sz="1000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endParaRPr lang="en-GB" sz="1000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endParaRPr lang="en-GB" sz="1067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  <a:p>
            <a:pPr>
              <a:lnSpc>
                <a:spcPct val="100000"/>
              </a:lnSpc>
              <a:spcAft>
                <a:spcPts val="533"/>
              </a:spcAft>
              <a:buClr>
                <a:srgbClr val="3A5072"/>
              </a:buClr>
            </a:pPr>
            <a:endParaRPr lang="en-GB" sz="1067" dirty="0">
              <a:solidFill>
                <a:schemeClr val="bg2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0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97EE6B29-3A2C-F242-A500-F2722C66ECAA}"/>
              </a:ext>
            </a:extLst>
          </p:cNvPr>
          <p:cNvSpPr txBox="1">
            <a:spLocks/>
          </p:cNvSpPr>
          <p:nvPr/>
        </p:nvSpPr>
        <p:spPr>
          <a:xfrm>
            <a:off x="791900" y="3093729"/>
            <a:ext cx="8310061" cy="7161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4000" b="1" spc="-133" dirty="0">
                <a:solidFill>
                  <a:srgbClr val="09091B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Explaining the Page Object Model</a:t>
            </a:r>
          </a:p>
        </p:txBody>
      </p:sp>
    </p:spTree>
    <p:extLst>
      <p:ext uri="{BB962C8B-B14F-4D97-AF65-F5344CB8AC3E}">
        <p14:creationId xmlns:p14="http://schemas.microsoft.com/office/powerpoint/2010/main" val="83882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3AFFA1C-CA73-F440-B3FB-A683505332E0}"/>
              </a:ext>
            </a:extLst>
          </p:cNvPr>
          <p:cNvSpPr txBox="1"/>
          <p:nvPr/>
        </p:nvSpPr>
        <p:spPr>
          <a:xfrm>
            <a:off x="5739332" y="928676"/>
            <a:ext cx="713337" cy="15927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11500" b="1" dirty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“</a:t>
            </a:r>
            <a:endParaRPr lang="en-US" sz="5000" b="1" dirty="0">
              <a:solidFill>
                <a:schemeClr val="bg1"/>
              </a:solidFill>
              <a:latin typeface="Mark Pro" panose="020B0504020201010104" pitchFamily="34" charset="77"/>
              <a:ea typeface="Mark OT" charset="0"/>
              <a:cs typeface="Mark OT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9856" y="2881325"/>
            <a:ext cx="10680144" cy="17666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 algn="ctr" defTabSz="1219080">
              <a:lnSpc>
                <a:spcPct val="80000"/>
              </a:lnSpc>
              <a:spcAft>
                <a:spcPts val="1600"/>
              </a:spcAft>
              <a:defRPr/>
            </a:pPr>
            <a:r>
              <a:rPr lang="en-US" sz="3200" b="1" dirty="0">
                <a:solidFill>
                  <a:srgbClr val="FFFFFF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“A page object is an object-oriented class that serves as an interface to a page of your [application under test]. The tests then use the methods of this page object class whenever they need to interact with the UI of that page.”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1168" y="4647952"/>
            <a:ext cx="10638832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srgbClr val="FFFFFF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Seleniumhq.org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969E38-28F3-654C-9053-00BAC8D9B96B}"/>
              </a:ext>
            </a:extLst>
          </p:cNvPr>
          <p:cNvCxnSpPr>
            <a:cxnSpLocks/>
          </p:cNvCxnSpPr>
          <p:nvPr/>
        </p:nvCxnSpPr>
        <p:spPr>
          <a:xfrm>
            <a:off x="5837066" y="1905000"/>
            <a:ext cx="517868" cy="0"/>
          </a:xfrm>
          <a:prstGeom prst="line">
            <a:avLst/>
          </a:prstGeom>
          <a:ln w="38100">
            <a:solidFill>
              <a:srgbClr val="1EE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50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9C6B0E4E-C2AB-2941-93BE-EBF449918D95}"/>
              </a:ext>
            </a:extLst>
          </p:cNvPr>
          <p:cNvSpPr txBox="1">
            <a:spLocks/>
          </p:cNvSpPr>
          <p:nvPr/>
        </p:nvSpPr>
        <p:spPr>
          <a:xfrm>
            <a:off x="773327" y="1392819"/>
            <a:ext cx="4872561" cy="31847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 defTabSz="1219080">
              <a:lnSpc>
                <a:spcPct val="80000"/>
              </a:lnSpc>
              <a:spcAft>
                <a:spcPts val="1600"/>
              </a:spcAft>
              <a:defRPr/>
            </a:pPr>
            <a:r>
              <a:rPr lang="en-US" b="1" spc="-133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Explaining the Page Object Model</a:t>
            </a:r>
          </a:p>
          <a:p>
            <a:pPr defTabSz="1219080">
              <a:lnSpc>
                <a:spcPct val="80000"/>
              </a:lnSpc>
              <a:spcAft>
                <a:spcPts val="1600"/>
              </a:spcAft>
              <a:defRPr/>
            </a:pPr>
            <a:endParaRPr lang="en-US" sz="2667" b="1" spc="-133" dirty="0">
              <a:solidFill>
                <a:srgbClr val="373737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EBE9EEA0-F6EB-3A4A-9DFB-9A9A77E346B9}"/>
              </a:ext>
            </a:extLst>
          </p:cNvPr>
          <p:cNvSpPr txBox="1">
            <a:spLocks/>
          </p:cNvSpPr>
          <p:nvPr/>
        </p:nvSpPr>
        <p:spPr>
          <a:xfrm>
            <a:off x="793313" y="2351508"/>
            <a:ext cx="3598503" cy="2965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  <a:defRPr/>
            </a:pPr>
            <a:r>
              <a:rPr lang="en-US" sz="1300" b="1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Rules of the Page Object Model:</a:t>
            </a:r>
            <a:endParaRPr lang="en-US" sz="1300" dirty="0">
              <a:solidFill>
                <a:srgbClr val="373737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Every element seen is treated as an object</a:t>
            </a: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Create a class for all new sections and patterns</a:t>
            </a: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Keep code DRY and organized</a:t>
            </a:r>
          </a:p>
          <a:p>
            <a:pPr marL="0" indent="0"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  <a:defRPr/>
            </a:pPr>
            <a:endParaRPr lang="en-US" sz="1300" b="1" dirty="0">
              <a:solidFill>
                <a:srgbClr val="373737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  <a:p>
            <a:pPr marL="0" indent="0"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  <a:defRPr/>
            </a:pPr>
            <a:r>
              <a:rPr lang="en-US" sz="1300" b="1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Benefits of the Page Object Model:</a:t>
            </a:r>
            <a:endParaRPr lang="en-US" sz="1300" dirty="0">
              <a:solidFill>
                <a:srgbClr val="373737"/>
              </a:solidFill>
              <a:latin typeface="Mark Pro" panose="020B0504020201010104" pitchFamily="34" charset="77"/>
              <a:ea typeface="Mark OT Light" charset="0"/>
              <a:cs typeface="Mark OT Light" charset="0"/>
            </a:endParaRP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Easier to implement</a:t>
            </a: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Easier to maintain</a:t>
            </a:r>
          </a:p>
          <a:p>
            <a:pPr defTabSz="121914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373737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Easier to understand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57F78A-0D42-1A41-BD42-81195C85C0F8}"/>
              </a:ext>
            </a:extLst>
          </p:cNvPr>
          <p:cNvSpPr txBox="1"/>
          <p:nvPr/>
        </p:nvSpPr>
        <p:spPr>
          <a:xfrm>
            <a:off x="773327" y="541986"/>
            <a:ext cx="1918795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THE PAGE OBJECT MODEL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72B8DDC-47B3-3E45-A27A-83EDD48BD3A3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ALL RIGHTS RESERVED. PROPRIETARY AND CONFIDENTIAL.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DFB667-6E39-334C-8BB3-BF14966030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816" y="2322376"/>
            <a:ext cx="6554230" cy="3457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08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9257F78A-0D42-1A41-BD42-81195C85C0F8}"/>
              </a:ext>
            </a:extLst>
          </p:cNvPr>
          <p:cNvSpPr txBox="1"/>
          <p:nvPr/>
        </p:nvSpPr>
        <p:spPr>
          <a:xfrm>
            <a:off x="773327" y="541986"/>
            <a:ext cx="1918795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THE PAGE OBJECT MODEL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72B8DDC-47B3-3E45-A27A-83EDD48BD3A3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3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ALL RIGHTS RESERVED. PROPRIETARY AND CONFIDENTIAL.</a:t>
            </a:r>
          </a:p>
        </p:txBody>
      </p:sp>
      <p:pic>
        <p:nvPicPr>
          <p:cNvPr id="7" name="Picture 6" descr="http://www.way2automation.com/angularjs-protractor/webtables/">
            <a:extLst>
              <a:ext uri="{FF2B5EF4-FFF2-40B4-BE49-F238E27FC236}">
                <a16:creationId xmlns:a16="http://schemas.microsoft.com/office/drawing/2014/main" id="{4701EECB-10E4-0843-A8C2-E2648F066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7" y="1960874"/>
            <a:ext cx="8482874" cy="443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7EC465C-788E-F946-9576-B7E0FFE375D2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48218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US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How many elements are on this page?</a:t>
            </a:r>
            <a:endParaRPr lang="en-GB" sz="1300" dirty="0">
              <a:solidFill>
                <a:schemeClr val="bg2"/>
              </a:solidFill>
              <a:latin typeface="Mark Pro" panose="020B05040202010101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72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9257F78A-0D42-1A41-BD42-81195C85C0F8}"/>
              </a:ext>
            </a:extLst>
          </p:cNvPr>
          <p:cNvSpPr txBox="1"/>
          <p:nvPr/>
        </p:nvSpPr>
        <p:spPr>
          <a:xfrm>
            <a:off x="773327" y="541986"/>
            <a:ext cx="1918795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THE PAGE OBJECT MODEL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72B8DDC-47B3-3E45-A27A-83EDD48BD3A3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ALL RIGHTS RESERVED. PROPRIETARY AND CONFIDENTIAL.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0B166F8-1F33-BF45-A5D3-6A0CF111A088}"/>
              </a:ext>
            </a:extLst>
          </p:cNvPr>
          <p:cNvGrpSpPr/>
          <p:nvPr/>
        </p:nvGrpSpPr>
        <p:grpSpPr>
          <a:xfrm>
            <a:off x="773327" y="1957493"/>
            <a:ext cx="8506597" cy="4450267"/>
            <a:chOff x="773327" y="1989438"/>
            <a:chExt cx="8506597" cy="4450267"/>
          </a:xfrm>
        </p:grpSpPr>
        <p:pic>
          <p:nvPicPr>
            <p:cNvPr id="4" name="Picture 3" descr="http://www.way2automation.com/angularjs-protractor/webtables/">
              <a:extLst>
                <a:ext uri="{FF2B5EF4-FFF2-40B4-BE49-F238E27FC236}">
                  <a16:creationId xmlns:a16="http://schemas.microsoft.com/office/drawing/2014/main" id="{6AB7B7AC-B56B-BB4E-877E-819F16052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327" y="1989438"/>
              <a:ext cx="8506597" cy="445026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F5043EA-6C3E-6B4B-8E0C-36BCD55059DE}"/>
                </a:ext>
              </a:extLst>
            </p:cNvPr>
            <p:cNvSpPr txBox="1"/>
            <p:nvPr/>
          </p:nvSpPr>
          <p:spPr>
            <a:xfrm>
              <a:off x="8070653" y="2425947"/>
              <a:ext cx="223578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1D99DF9-D7F2-374B-ABFB-027DA051186C}"/>
                </a:ext>
              </a:extLst>
            </p:cNvPr>
            <p:cNvSpPr txBox="1"/>
            <p:nvPr/>
          </p:nvSpPr>
          <p:spPr>
            <a:xfrm>
              <a:off x="8323931" y="2790184"/>
              <a:ext cx="223578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E906B13-FFD6-B143-98D3-440286364824}"/>
                </a:ext>
              </a:extLst>
            </p:cNvPr>
            <p:cNvSpPr txBox="1"/>
            <p:nvPr/>
          </p:nvSpPr>
          <p:spPr>
            <a:xfrm>
              <a:off x="8866885" y="2786664"/>
              <a:ext cx="223578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ED91C66-910B-5346-8EC8-CEEEF7A382DD}"/>
                </a:ext>
              </a:extLst>
            </p:cNvPr>
            <p:cNvSpPr txBox="1"/>
            <p:nvPr/>
          </p:nvSpPr>
          <p:spPr>
            <a:xfrm>
              <a:off x="1209824" y="3026826"/>
              <a:ext cx="223578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E9E1BF7-9DBF-B349-90BD-123AB740D383}"/>
                </a:ext>
              </a:extLst>
            </p:cNvPr>
            <p:cNvSpPr txBox="1"/>
            <p:nvPr/>
          </p:nvSpPr>
          <p:spPr>
            <a:xfrm>
              <a:off x="2011403" y="3034758"/>
              <a:ext cx="223578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5C75DE-2FDE-0943-AAC3-04B37CCAB34D}"/>
                </a:ext>
              </a:extLst>
            </p:cNvPr>
            <p:cNvSpPr txBox="1"/>
            <p:nvPr/>
          </p:nvSpPr>
          <p:spPr>
            <a:xfrm>
              <a:off x="2895529" y="3037329"/>
              <a:ext cx="223578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34B7F38-199C-2443-BD2B-FFEE53C387D9}"/>
                </a:ext>
              </a:extLst>
            </p:cNvPr>
            <p:cNvSpPr txBox="1"/>
            <p:nvPr/>
          </p:nvSpPr>
          <p:spPr>
            <a:xfrm>
              <a:off x="3667867" y="3034758"/>
              <a:ext cx="223578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B75232C-9FBF-3D45-A06D-559FFA20F304}"/>
                </a:ext>
              </a:extLst>
            </p:cNvPr>
            <p:cNvSpPr txBox="1"/>
            <p:nvPr/>
          </p:nvSpPr>
          <p:spPr>
            <a:xfrm>
              <a:off x="4306620" y="3039954"/>
              <a:ext cx="223578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0C49F3C-2720-0244-B0D3-B6E6ABA4CB8C}"/>
                </a:ext>
              </a:extLst>
            </p:cNvPr>
            <p:cNvSpPr txBox="1"/>
            <p:nvPr/>
          </p:nvSpPr>
          <p:spPr>
            <a:xfrm>
              <a:off x="5226212" y="3026826"/>
              <a:ext cx="223578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6BBC586-2C9C-5248-8EF1-7D2BC79FD700}"/>
                </a:ext>
              </a:extLst>
            </p:cNvPr>
            <p:cNvSpPr txBox="1"/>
            <p:nvPr/>
          </p:nvSpPr>
          <p:spPr>
            <a:xfrm>
              <a:off x="6525513" y="303475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C4DC732-D519-474F-AB48-A2A27A3CD068}"/>
                </a:ext>
              </a:extLst>
            </p:cNvPr>
            <p:cNvSpPr txBox="1"/>
            <p:nvPr/>
          </p:nvSpPr>
          <p:spPr>
            <a:xfrm>
              <a:off x="7123417" y="3026826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1736709-C829-644B-A704-AF078E7AB9A6}"/>
                </a:ext>
              </a:extLst>
            </p:cNvPr>
            <p:cNvSpPr txBox="1"/>
            <p:nvPr/>
          </p:nvSpPr>
          <p:spPr>
            <a:xfrm>
              <a:off x="1129471" y="340627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7F1CA50-10CE-6A4F-9E1E-4D2E1002E5CA}"/>
                </a:ext>
              </a:extLst>
            </p:cNvPr>
            <p:cNvSpPr txBox="1"/>
            <p:nvPr/>
          </p:nvSpPr>
          <p:spPr>
            <a:xfrm>
              <a:off x="1955891" y="340627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8F241CB-B05C-4541-A2B4-E00B34335008}"/>
                </a:ext>
              </a:extLst>
            </p:cNvPr>
            <p:cNvSpPr txBox="1"/>
            <p:nvPr/>
          </p:nvSpPr>
          <p:spPr>
            <a:xfrm>
              <a:off x="2828737" y="340819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6502B87-B9E7-E547-A58E-1F96F4B5B4C7}"/>
                </a:ext>
              </a:extLst>
            </p:cNvPr>
            <p:cNvSpPr txBox="1"/>
            <p:nvPr/>
          </p:nvSpPr>
          <p:spPr>
            <a:xfrm>
              <a:off x="3594349" y="340627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5064CC2-9CC0-EA42-B131-3EFBD929017A}"/>
                </a:ext>
              </a:extLst>
            </p:cNvPr>
            <p:cNvSpPr txBox="1"/>
            <p:nvPr/>
          </p:nvSpPr>
          <p:spPr>
            <a:xfrm>
              <a:off x="4239827" y="340435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C9EE869-FEAE-774A-993E-EE439EADE371}"/>
                </a:ext>
              </a:extLst>
            </p:cNvPr>
            <p:cNvSpPr txBox="1"/>
            <p:nvPr/>
          </p:nvSpPr>
          <p:spPr>
            <a:xfrm>
              <a:off x="5181484" y="340627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0AD6122-F4B9-9545-8E19-BE6D568040A0}"/>
                </a:ext>
              </a:extLst>
            </p:cNvPr>
            <p:cNvSpPr txBox="1"/>
            <p:nvPr/>
          </p:nvSpPr>
          <p:spPr>
            <a:xfrm>
              <a:off x="6523763" y="340435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45E7127-7FB8-E644-A33F-D9432000BF37}"/>
                </a:ext>
              </a:extLst>
            </p:cNvPr>
            <p:cNvSpPr txBox="1"/>
            <p:nvPr/>
          </p:nvSpPr>
          <p:spPr>
            <a:xfrm>
              <a:off x="7123417" y="340115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A96C940-CC6B-094F-8BCD-E969309B0436}"/>
                </a:ext>
              </a:extLst>
            </p:cNvPr>
            <p:cNvSpPr txBox="1"/>
            <p:nvPr/>
          </p:nvSpPr>
          <p:spPr>
            <a:xfrm>
              <a:off x="8023089" y="340115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48605CC-D15C-E24E-967F-8E0E1C8279D7}"/>
                </a:ext>
              </a:extLst>
            </p:cNvPr>
            <p:cNvSpPr txBox="1"/>
            <p:nvPr/>
          </p:nvSpPr>
          <p:spPr>
            <a:xfrm>
              <a:off x="8836414" y="340115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33A7FD2-AE5F-B240-94DA-302CEABC6BB8}"/>
                </a:ext>
              </a:extLst>
            </p:cNvPr>
            <p:cNvSpPr txBox="1"/>
            <p:nvPr/>
          </p:nvSpPr>
          <p:spPr>
            <a:xfrm>
              <a:off x="1129471" y="3785729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DF16405-BFB0-5445-AD12-636BFAAD2599}"/>
                </a:ext>
              </a:extLst>
            </p:cNvPr>
            <p:cNvSpPr txBox="1"/>
            <p:nvPr/>
          </p:nvSpPr>
          <p:spPr>
            <a:xfrm>
              <a:off x="1955891" y="3779066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98E7DE-A708-7C44-9393-E060F7AB2814}"/>
                </a:ext>
              </a:extLst>
            </p:cNvPr>
            <p:cNvSpPr txBox="1"/>
            <p:nvPr/>
          </p:nvSpPr>
          <p:spPr>
            <a:xfrm>
              <a:off x="2828737" y="3785729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2B22655-BE28-2C4F-954C-3AB4E2B273B2}"/>
                </a:ext>
              </a:extLst>
            </p:cNvPr>
            <p:cNvSpPr txBox="1"/>
            <p:nvPr/>
          </p:nvSpPr>
          <p:spPr>
            <a:xfrm>
              <a:off x="3601075" y="3777796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1468CC1-F7A4-FC4D-AF62-F962EA074FB5}"/>
                </a:ext>
              </a:extLst>
            </p:cNvPr>
            <p:cNvSpPr txBox="1"/>
            <p:nvPr/>
          </p:nvSpPr>
          <p:spPr>
            <a:xfrm>
              <a:off x="4239827" y="3768760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28C0848-1BC8-454C-90C9-E7585F399808}"/>
                </a:ext>
              </a:extLst>
            </p:cNvPr>
            <p:cNvSpPr txBox="1"/>
            <p:nvPr/>
          </p:nvSpPr>
          <p:spPr>
            <a:xfrm>
              <a:off x="5159419" y="3777796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BD9473C-5D03-4A4A-8C01-C57F86E045D3}"/>
                </a:ext>
              </a:extLst>
            </p:cNvPr>
            <p:cNvSpPr txBox="1"/>
            <p:nvPr/>
          </p:nvSpPr>
          <p:spPr>
            <a:xfrm>
              <a:off x="6523763" y="3777796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92EE5D9-0C93-AD47-AC9E-77B9B4D6D4C5}"/>
                </a:ext>
              </a:extLst>
            </p:cNvPr>
            <p:cNvSpPr txBox="1"/>
            <p:nvPr/>
          </p:nvSpPr>
          <p:spPr>
            <a:xfrm>
              <a:off x="7123417" y="379051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29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24B7948-ED17-F44C-96FB-4C32A59F8795}"/>
                </a:ext>
              </a:extLst>
            </p:cNvPr>
            <p:cNvSpPr txBox="1"/>
            <p:nvPr/>
          </p:nvSpPr>
          <p:spPr>
            <a:xfrm>
              <a:off x="8023089" y="3768760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E5BB6A1-2704-D249-BD73-4360879A14A7}"/>
                </a:ext>
              </a:extLst>
            </p:cNvPr>
            <p:cNvSpPr txBox="1"/>
            <p:nvPr/>
          </p:nvSpPr>
          <p:spPr>
            <a:xfrm>
              <a:off x="8836414" y="3768760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63D3054-6A10-F745-AE5A-7A5D261576B7}"/>
                </a:ext>
              </a:extLst>
            </p:cNvPr>
            <p:cNvSpPr txBox="1"/>
            <p:nvPr/>
          </p:nvSpPr>
          <p:spPr>
            <a:xfrm>
              <a:off x="1129471" y="4146292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62F7EB4-8769-4949-A0D6-5CB6458FC507}"/>
                </a:ext>
              </a:extLst>
            </p:cNvPr>
            <p:cNvSpPr txBox="1"/>
            <p:nvPr/>
          </p:nvSpPr>
          <p:spPr>
            <a:xfrm>
              <a:off x="1955891" y="4139629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33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02F4456-3E56-7241-A72B-3688A97F050D}"/>
                </a:ext>
              </a:extLst>
            </p:cNvPr>
            <p:cNvSpPr txBox="1"/>
            <p:nvPr/>
          </p:nvSpPr>
          <p:spPr>
            <a:xfrm>
              <a:off x="2828737" y="4146292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68BA620-D96E-1C49-A831-80866A5DC028}"/>
                </a:ext>
              </a:extLst>
            </p:cNvPr>
            <p:cNvSpPr txBox="1"/>
            <p:nvPr/>
          </p:nvSpPr>
          <p:spPr>
            <a:xfrm>
              <a:off x="3601075" y="4138359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BE494FD-FF5B-744C-A23B-A4F9ED92600A}"/>
                </a:ext>
              </a:extLst>
            </p:cNvPr>
            <p:cNvSpPr txBox="1"/>
            <p:nvPr/>
          </p:nvSpPr>
          <p:spPr>
            <a:xfrm>
              <a:off x="4239827" y="4129323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29E5DE0-1459-714E-B435-73F815125BB6}"/>
                </a:ext>
              </a:extLst>
            </p:cNvPr>
            <p:cNvSpPr txBox="1"/>
            <p:nvPr/>
          </p:nvSpPr>
          <p:spPr>
            <a:xfrm>
              <a:off x="5159419" y="4138359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37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1242408-E972-8E46-9B00-7D0789DCFF45}"/>
                </a:ext>
              </a:extLst>
            </p:cNvPr>
            <p:cNvSpPr txBox="1"/>
            <p:nvPr/>
          </p:nvSpPr>
          <p:spPr>
            <a:xfrm>
              <a:off x="6523763" y="4138359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38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8A8AE56-85ED-A549-B50A-3A1AC8838EC4}"/>
                </a:ext>
              </a:extLst>
            </p:cNvPr>
            <p:cNvSpPr txBox="1"/>
            <p:nvPr/>
          </p:nvSpPr>
          <p:spPr>
            <a:xfrm>
              <a:off x="7123417" y="4151081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39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1FE77BA-BCF8-894D-BF44-5D74621A2C6B}"/>
                </a:ext>
              </a:extLst>
            </p:cNvPr>
            <p:cNvSpPr txBox="1"/>
            <p:nvPr/>
          </p:nvSpPr>
          <p:spPr>
            <a:xfrm>
              <a:off x="8023089" y="4129323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1E95C30-B029-2248-8220-69786791640B}"/>
                </a:ext>
              </a:extLst>
            </p:cNvPr>
            <p:cNvSpPr txBox="1"/>
            <p:nvPr/>
          </p:nvSpPr>
          <p:spPr>
            <a:xfrm>
              <a:off x="8836414" y="4129323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681F535-315F-9845-8FF2-D1DD70D2AD74}"/>
                </a:ext>
              </a:extLst>
            </p:cNvPr>
            <p:cNvSpPr txBox="1"/>
            <p:nvPr/>
          </p:nvSpPr>
          <p:spPr>
            <a:xfrm>
              <a:off x="1129471" y="4539710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12F5AC3-C882-AF4F-84A5-9E0312F6E8AD}"/>
                </a:ext>
              </a:extLst>
            </p:cNvPr>
            <p:cNvSpPr txBox="1"/>
            <p:nvPr/>
          </p:nvSpPr>
          <p:spPr>
            <a:xfrm>
              <a:off x="1955891" y="453304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43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7A9D75E-AB79-0841-B7D6-AB7FCADC019E}"/>
                </a:ext>
              </a:extLst>
            </p:cNvPr>
            <p:cNvSpPr txBox="1"/>
            <p:nvPr/>
          </p:nvSpPr>
          <p:spPr>
            <a:xfrm>
              <a:off x="2828737" y="4539710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44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5E28860-9A6D-D547-AFF0-4192F5E66AC3}"/>
                </a:ext>
              </a:extLst>
            </p:cNvPr>
            <p:cNvSpPr txBox="1"/>
            <p:nvPr/>
          </p:nvSpPr>
          <p:spPr>
            <a:xfrm>
              <a:off x="3601075" y="453177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889492A-E163-9C48-822B-B86FA51B9CE8}"/>
                </a:ext>
              </a:extLst>
            </p:cNvPr>
            <p:cNvSpPr txBox="1"/>
            <p:nvPr/>
          </p:nvSpPr>
          <p:spPr>
            <a:xfrm>
              <a:off x="4239827" y="4522741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46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5F251C3-8199-604C-9042-DD0359F8E35D}"/>
                </a:ext>
              </a:extLst>
            </p:cNvPr>
            <p:cNvSpPr txBox="1"/>
            <p:nvPr/>
          </p:nvSpPr>
          <p:spPr>
            <a:xfrm>
              <a:off x="5159419" y="453177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47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74C21C9-9409-5642-8B4D-643393DA4982}"/>
                </a:ext>
              </a:extLst>
            </p:cNvPr>
            <p:cNvSpPr txBox="1"/>
            <p:nvPr/>
          </p:nvSpPr>
          <p:spPr>
            <a:xfrm>
              <a:off x="6523763" y="453177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48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3850F0D-3C12-1A44-A391-D87DCD2D1E43}"/>
                </a:ext>
              </a:extLst>
            </p:cNvPr>
            <p:cNvSpPr txBox="1"/>
            <p:nvPr/>
          </p:nvSpPr>
          <p:spPr>
            <a:xfrm>
              <a:off x="7123417" y="4544499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49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61F0837-47E5-7E4F-9309-586CEFF7C8A6}"/>
                </a:ext>
              </a:extLst>
            </p:cNvPr>
            <p:cNvSpPr txBox="1"/>
            <p:nvPr/>
          </p:nvSpPr>
          <p:spPr>
            <a:xfrm>
              <a:off x="8023089" y="4522741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AF1C7AE-AEC4-AE4C-8ADF-4466E9943258}"/>
                </a:ext>
              </a:extLst>
            </p:cNvPr>
            <p:cNvSpPr txBox="1"/>
            <p:nvPr/>
          </p:nvSpPr>
          <p:spPr>
            <a:xfrm>
              <a:off x="8836414" y="4522741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B39B975-BFB7-464C-A693-0854123DDF9B}"/>
                </a:ext>
              </a:extLst>
            </p:cNvPr>
            <p:cNvSpPr txBox="1"/>
            <p:nvPr/>
          </p:nvSpPr>
          <p:spPr>
            <a:xfrm>
              <a:off x="1129471" y="4866971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52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6031BF1-EC72-8A47-8615-19E24CBCE89F}"/>
                </a:ext>
              </a:extLst>
            </p:cNvPr>
            <p:cNvSpPr txBox="1"/>
            <p:nvPr/>
          </p:nvSpPr>
          <p:spPr>
            <a:xfrm>
              <a:off x="1955891" y="486030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53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2CCB78F-9270-7C4B-9025-D5F959CCFFEB}"/>
                </a:ext>
              </a:extLst>
            </p:cNvPr>
            <p:cNvSpPr txBox="1"/>
            <p:nvPr/>
          </p:nvSpPr>
          <p:spPr>
            <a:xfrm>
              <a:off x="2828737" y="4866971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54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82B4A53-6BE8-A94A-9BF1-B5D3AA8F462D}"/>
                </a:ext>
              </a:extLst>
            </p:cNvPr>
            <p:cNvSpPr txBox="1"/>
            <p:nvPr/>
          </p:nvSpPr>
          <p:spPr>
            <a:xfrm>
              <a:off x="3601075" y="485903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55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FD46AF9D-0728-7D4C-9C96-B7A1FEF9AB59}"/>
                </a:ext>
              </a:extLst>
            </p:cNvPr>
            <p:cNvSpPr txBox="1"/>
            <p:nvPr/>
          </p:nvSpPr>
          <p:spPr>
            <a:xfrm>
              <a:off x="4239827" y="4850003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56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24BDF1A-AF3C-7B42-B180-4F67B1B61616}"/>
                </a:ext>
              </a:extLst>
            </p:cNvPr>
            <p:cNvSpPr txBox="1"/>
            <p:nvPr/>
          </p:nvSpPr>
          <p:spPr>
            <a:xfrm>
              <a:off x="5159419" y="485903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57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1731D94-FB22-6C4F-BBAC-180B7ADF2FA3}"/>
                </a:ext>
              </a:extLst>
            </p:cNvPr>
            <p:cNvSpPr txBox="1"/>
            <p:nvPr/>
          </p:nvSpPr>
          <p:spPr>
            <a:xfrm>
              <a:off x="6523763" y="485903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58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BFA5D93-377A-1046-BD52-E43C88BFDCF9}"/>
                </a:ext>
              </a:extLst>
            </p:cNvPr>
            <p:cNvSpPr txBox="1"/>
            <p:nvPr/>
          </p:nvSpPr>
          <p:spPr>
            <a:xfrm>
              <a:off x="7123417" y="4871761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59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508E5FB-0353-3343-986D-E21F15F12740}"/>
                </a:ext>
              </a:extLst>
            </p:cNvPr>
            <p:cNvSpPr txBox="1"/>
            <p:nvPr/>
          </p:nvSpPr>
          <p:spPr>
            <a:xfrm>
              <a:off x="8023089" y="4850003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AD2C91D-C286-854C-BD68-3611D71575E1}"/>
                </a:ext>
              </a:extLst>
            </p:cNvPr>
            <p:cNvSpPr txBox="1"/>
            <p:nvPr/>
          </p:nvSpPr>
          <p:spPr>
            <a:xfrm>
              <a:off x="8836414" y="4850003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61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FD5B8FF-050A-FE4A-B8B8-91D40376529C}"/>
                </a:ext>
              </a:extLst>
            </p:cNvPr>
            <p:cNvSpPr txBox="1"/>
            <p:nvPr/>
          </p:nvSpPr>
          <p:spPr>
            <a:xfrm>
              <a:off x="1129471" y="5247260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62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CD0ED1C-7ECD-A14F-8FA2-105EC049BFA8}"/>
                </a:ext>
              </a:extLst>
            </p:cNvPr>
            <p:cNvSpPr txBox="1"/>
            <p:nvPr/>
          </p:nvSpPr>
          <p:spPr>
            <a:xfrm>
              <a:off x="1955891" y="524059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E0797EB-CC96-0D47-81EF-058C8834104C}"/>
                </a:ext>
              </a:extLst>
            </p:cNvPr>
            <p:cNvSpPr txBox="1"/>
            <p:nvPr/>
          </p:nvSpPr>
          <p:spPr>
            <a:xfrm>
              <a:off x="2828737" y="5247260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64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1B88BC3-804B-FC47-A602-7731CA7D1FE5}"/>
                </a:ext>
              </a:extLst>
            </p:cNvPr>
            <p:cNvSpPr txBox="1"/>
            <p:nvPr/>
          </p:nvSpPr>
          <p:spPr>
            <a:xfrm>
              <a:off x="3601075" y="523932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65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B282AADE-E370-5C4F-B7FA-60D9C675DDB8}"/>
                </a:ext>
              </a:extLst>
            </p:cNvPr>
            <p:cNvSpPr txBox="1"/>
            <p:nvPr/>
          </p:nvSpPr>
          <p:spPr>
            <a:xfrm>
              <a:off x="4239827" y="5230292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3C88211-3B66-044D-9EF4-1291CE93AB7F}"/>
                </a:ext>
              </a:extLst>
            </p:cNvPr>
            <p:cNvSpPr txBox="1"/>
            <p:nvPr/>
          </p:nvSpPr>
          <p:spPr>
            <a:xfrm>
              <a:off x="5159419" y="523932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67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84859B2F-67CA-EA4F-A6CC-9CCC985321AA}"/>
                </a:ext>
              </a:extLst>
            </p:cNvPr>
            <p:cNvSpPr txBox="1"/>
            <p:nvPr/>
          </p:nvSpPr>
          <p:spPr>
            <a:xfrm>
              <a:off x="6523763" y="523932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68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740331D-2C61-7F46-8884-EA23E323F931}"/>
                </a:ext>
              </a:extLst>
            </p:cNvPr>
            <p:cNvSpPr txBox="1"/>
            <p:nvPr/>
          </p:nvSpPr>
          <p:spPr>
            <a:xfrm>
              <a:off x="7123417" y="5252050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69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E146AC0-0C9B-1E47-8169-185E79B4D9E6}"/>
                </a:ext>
              </a:extLst>
            </p:cNvPr>
            <p:cNvSpPr txBox="1"/>
            <p:nvPr/>
          </p:nvSpPr>
          <p:spPr>
            <a:xfrm>
              <a:off x="8023089" y="5230292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20514BC-166E-3640-8B83-836388FE9573}"/>
                </a:ext>
              </a:extLst>
            </p:cNvPr>
            <p:cNvSpPr txBox="1"/>
            <p:nvPr/>
          </p:nvSpPr>
          <p:spPr>
            <a:xfrm>
              <a:off x="8836414" y="5230292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71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5613EB5-51D9-D445-8615-11FB53C4C045}"/>
                </a:ext>
              </a:extLst>
            </p:cNvPr>
            <p:cNvSpPr txBox="1"/>
            <p:nvPr/>
          </p:nvSpPr>
          <p:spPr>
            <a:xfrm>
              <a:off x="1129471" y="559577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72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3058B34-3B19-BB44-8BB8-3C74BCD7A5FF}"/>
                </a:ext>
              </a:extLst>
            </p:cNvPr>
            <p:cNvSpPr txBox="1"/>
            <p:nvPr/>
          </p:nvSpPr>
          <p:spPr>
            <a:xfrm>
              <a:off x="1955891" y="5589114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73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A4DED76-C547-BC48-9CFD-2C95CE142CC4}"/>
                </a:ext>
              </a:extLst>
            </p:cNvPr>
            <p:cNvSpPr txBox="1"/>
            <p:nvPr/>
          </p:nvSpPr>
          <p:spPr>
            <a:xfrm>
              <a:off x="2828737" y="559577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74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3F706C5-8CE2-BD4D-8B4C-4D39AE3BDE3A}"/>
                </a:ext>
              </a:extLst>
            </p:cNvPr>
            <p:cNvSpPr txBox="1"/>
            <p:nvPr/>
          </p:nvSpPr>
          <p:spPr>
            <a:xfrm>
              <a:off x="3601075" y="5587844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75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A2C246A-110F-774A-8186-F8FD13B4A4E9}"/>
                </a:ext>
              </a:extLst>
            </p:cNvPr>
            <p:cNvSpPr txBox="1"/>
            <p:nvPr/>
          </p:nvSpPr>
          <p:spPr>
            <a:xfrm>
              <a:off x="4239827" y="557880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76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B7C453E-EE4B-0047-97F2-2389ADE93B35}"/>
                </a:ext>
              </a:extLst>
            </p:cNvPr>
            <p:cNvSpPr txBox="1"/>
            <p:nvPr/>
          </p:nvSpPr>
          <p:spPr>
            <a:xfrm>
              <a:off x="5159419" y="5587844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77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5B366DC-6574-8043-96F2-30A649B067D0}"/>
                </a:ext>
              </a:extLst>
            </p:cNvPr>
            <p:cNvSpPr txBox="1"/>
            <p:nvPr/>
          </p:nvSpPr>
          <p:spPr>
            <a:xfrm>
              <a:off x="6523763" y="5587844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78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3A176C9-4B99-914D-AEA4-E01AC93EAB9E}"/>
                </a:ext>
              </a:extLst>
            </p:cNvPr>
            <p:cNvSpPr txBox="1"/>
            <p:nvPr/>
          </p:nvSpPr>
          <p:spPr>
            <a:xfrm>
              <a:off x="7123417" y="560056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79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125804C-FFF7-D64F-B4CD-C9F91CF74671}"/>
                </a:ext>
              </a:extLst>
            </p:cNvPr>
            <p:cNvSpPr txBox="1"/>
            <p:nvPr/>
          </p:nvSpPr>
          <p:spPr>
            <a:xfrm>
              <a:off x="8023089" y="557880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1AAECE2-9162-354E-B782-906BC6F4EB87}"/>
                </a:ext>
              </a:extLst>
            </p:cNvPr>
            <p:cNvSpPr txBox="1"/>
            <p:nvPr/>
          </p:nvSpPr>
          <p:spPr>
            <a:xfrm>
              <a:off x="8836414" y="5578808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81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AD801B7-1AC8-8D45-9403-28E3C37E757B}"/>
                </a:ext>
              </a:extLst>
            </p:cNvPr>
            <p:cNvSpPr txBox="1"/>
            <p:nvPr/>
          </p:nvSpPr>
          <p:spPr>
            <a:xfrm>
              <a:off x="4351616" y="6009256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82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938EB04E-7D64-1D48-B995-E5327F82132C}"/>
                </a:ext>
              </a:extLst>
            </p:cNvPr>
            <p:cNvSpPr txBox="1"/>
            <p:nvPr/>
          </p:nvSpPr>
          <p:spPr>
            <a:xfrm>
              <a:off x="4848043" y="600885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83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B0A8C6E3-D108-B742-B148-EB41BDC36895}"/>
                </a:ext>
              </a:extLst>
            </p:cNvPr>
            <p:cNvSpPr txBox="1"/>
            <p:nvPr/>
          </p:nvSpPr>
          <p:spPr>
            <a:xfrm>
              <a:off x="5360066" y="6008857"/>
              <a:ext cx="357163" cy="25853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200"/>
                </a:spcBef>
                <a:buClr>
                  <a:srgbClr val="CC0000"/>
                </a:buClr>
                <a:buSzPct val="110000"/>
              </a:pPr>
              <a:r>
                <a:rPr lang="en-US" sz="12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84</a:t>
              </a:r>
            </a:p>
          </p:txBody>
        </p:sp>
      </p:grpSp>
      <p:sp>
        <p:nvSpPr>
          <p:cNvPr id="124" name="Title 3">
            <a:extLst>
              <a:ext uri="{FF2B5EF4-FFF2-40B4-BE49-F238E27FC236}">
                <a16:creationId xmlns:a16="http://schemas.microsoft.com/office/drawing/2014/main" id="{4EA53408-8AB7-804D-9F34-E7F53EA6D01A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48218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US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How many elements are on this page?</a:t>
            </a:r>
            <a:endParaRPr lang="en-GB" sz="1300" dirty="0">
              <a:solidFill>
                <a:schemeClr val="bg2"/>
              </a:solidFill>
              <a:latin typeface="Mark Pro" panose="020B05040202010101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25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9257F78A-0D42-1A41-BD42-81195C85C0F8}"/>
              </a:ext>
            </a:extLst>
          </p:cNvPr>
          <p:cNvSpPr txBox="1"/>
          <p:nvPr/>
        </p:nvSpPr>
        <p:spPr>
          <a:xfrm>
            <a:off x="773327" y="541986"/>
            <a:ext cx="1918795" cy="4821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r>
              <a:rPr lang="en-US" sz="933" b="1" dirty="0">
                <a:solidFill>
                  <a:srgbClr val="1EE2F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EXPLAINING THE PAGE OBJECT MODEL</a:t>
            </a:r>
          </a:p>
          <a:p>
            <a:pPr>
              <a:lnSpc>
                <a:spcPct val="90000"/>
              </a:lnSpc>
              <a:spcBef>
                <a:spcPts val="1600"/>
              </a:spcBef>
              <a:buClr>
                <a:srgbClr val="CC0000"/>
              </a:buClr>
              <a:buSzPct val="110000"/>
            </a:pPr>
            <a:endParaRPr lang="en-US" sz="1067" dirty="0">
              <a:gradFill>
                <a:gsLst>
                  <a:gs pos="0">
                    <a:srgbClr val="373737"/>
                  </a:gs>
                  <a:gs pos="98000">
                    <a:srgbClr val="373737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72B8DDC-47B3-3E45-A27A-83EDD48BD3A3}"/>
              </a:ext>
            </a:extLst>
          </p:cNvPr>
          <p:cNvSpPr txBox="1">
            <a:spLocks/>
          </p:cNvSpPr>
          <p:nvPr/>
        </p:nvSpPr>
        <p:spPr>
          <a:xfrm>
            <a:off x="291461" y="6354298"/>
            <a:ext cx="4490512" cy="85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33363" indent="-233363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20000"/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047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2463" indent="-18573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5"/>
              </a:buClr>
              <a:buSzPct val="120000"/>
              <a:buFontTx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38113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2975" indent="-13335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5"/>
              </a:buClr>
              <a:buFontTx/>
              <a:buBlip>
                <a:blip r:embed="rId4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spcAft>
                <a:spcPts val="800"/>
              </a:spcAft>
              <a:buClr>
                <a:srgbClr val="3A5072"/>
              </a:buClr>
              <a:buNone/>
            </a:pPr>
            <a:r>
              <a:rPr lang="en-US" sz="500" b="1" dirty="0">
                <a:solidFill>
                  <a:schemeClr val="bg1"/>
                </a:solidFill>
                <a:latin typeface="Mark Pro" panose="020B0504020201010104" pitchFamily="34" charset="77"/>
                <a:ea typeface="Mark OT" charset="0"/>
                <a:cs typeface="Mark OT" charset="0"/>
              </a:rPr>
              <a:t>SLALOM BUILD   ALL RIGHTS RESERVED. PROPRIETARY AND CONFIDENTIAL.</a:t>
            </a:r>
          </a:p>
        </p:txBody>
      </p:sp>
      <p:pic>
        <p:nvPicPr>
          <p:cNvPr id="7" name="Picture 6" descr="http://www.way2automation.com/angularjs-protractor/webtables/">
            <a:extLst>
              <a:ext uri="{FF2B5EF4-FFF2-40B4-BE49-F238E27FC236}">
                <a16:creationId xmlns:a16="http://schemas.microsoft.com/office/drawing/2014/main" id="{4701EECB-10E4-0843-A8C2-E2648F066A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7" y="1958276"/>
            <a:ext cx="8495231" cy="4481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7EC465C-788E-F946-9576-B7E0FFE375D2}"/>
              </a:ext>
            </a:extLst>
          </p:cNvPr>
          <p:cNvSpPr txBox="1">
            <a:spLocks/>
          </p:cNvSpPr>
          <p:nvPr/>
        </p:nvSpPr>
        <p:spPr>
          <a:xfrm>
            <a:off x="772337" y="1391101"/>
            <a:ext cx="8905848" cy="48218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3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 spc="0" baseline="0">
                <a:solidFill>
                  <a:schemeClr val="accent2"/>
                </a:solidFill>
                <a:latin typeface="+mj-lt"/>
                <a:ea typeface="+mj-ea"/>
                <a:cs typeface="Century Gothic Regular" charset="0"/>
              </a:defRPr>
            </a:lvl1pPr>
          </a:lstStyle>
          <a:p>
            <a:pPr>
              <a:lnSpc>
                <a:spcPct val="80000"/>
              </a:lnSpc>
              <a:spcAft>
                <a:spcPts val="1600"/>
              </a:spcAft>
            </a:pPr>
            <a:r>
              <a:rPr lang="en-US" b="1" spc="-133" dirty="0">
                <a:solidFill>
                  <a:schemeClr val="bg2"/>
                </a:solidFill>
                <a:latin typeface="Mark Pro" panose="020B0504020201010104" pitchFamily="34" charset="77"/>
                <a:ea typeface="Mark OT Light" charset="0"/>
                <a:cs typeface="Mark OT Light" charset="0"/>
              </a:rPr>
              <a:t>Exploit sections and patterns</a:t>
            </a:r>
            <a:endParaRPr lang="en-GB" sz="1300" dirty="0">
              <a:solidFill>
                <a:schemeClr val="bg2"/>
              </a:solidFill>
              <a:latin typeface="Mark Pro" panose="020B0504020201010104" pitchFamily="34" charset="77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5D5086F-2FC6-174B-9446-6E4CB9570455}"/>
              </a:ext>
            </a:extLst>
          </p:cNvPr>
          <p:cNvSpPr/>
          <p:nvPr/>
        </p:nvSpPr>
        <p:spPr>
          <a:xfrm>
            <a:off x="7431295" y="2236573"/>
            <a:ext cx="1845182" cy="370703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1874A28-250D-3D47-BBE7-512ABF855085}"/>
              </a:ext>
            </a:extLst>
          </p:cNvPr>
          <p:cNvSpPr/>
          <p:nvPr/>
        </p:nvSpPr>
        <p:spPr>
          <a:xfrm>
            <a:off x="8439665" y="2676246"/>
            <a:ext cx="815546" cy="370703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D328FFF-4B38-594F-AF1F-998A13F97C11}"/>
              </a:ext>
            </a:extLst>
          </p:cNvPr>
          <p:cNvSpPr/>
          <p:nvPr/>
        </p:nvSpPr>
        <p:spPr>
          <a:xfrm>
            <a:off x="772337" y="3339846"/>
            <a:ext cx="8482874" cy="2555415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628CD4D-9B6D-9A4C-A174-33A8A6900195}"/>
              </a:ext>
            </a:extLst>
          </p:cNvPr>
          <p:cNvSpPr/>
          <p:nvPr/>
        </p:nvSpPr>
        <p:spPr>
          <a:xfrm>
            <a:off x="4540102" y="6090157"/>
            <a:ext cx="976183" cy="296883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0D921D0A-F1B2-B542-B02A-64E03C619D99}"/>
              </a:ext>
            </a:extLst>
          </p:cNvPr>
          <p:cNvSpPr/>
          <p:nvPr/>
        </p:nvSpPr>
        <p:spPr>
          <a:xfrm>
            <a:off x="772337" y="3339847"/>
            <a:ext cx="8297522" cy="284204"/>
          </a:xfrm>
          <a:prstGeom prst="frame">
            <a:avLst/>
          </a:prstGeom>
          <a:solidFill>
            <a:srgbClr val="007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95707ED4-AF02-F346-8423-3DA2A38C138B}"/>
              </a:ext>
            </a:extLst>
          </p:cNvPr>
          <p:cNvSpPr/>
          <p:nvPr/>
        </p:nvSpPr>
        <p:spPr>
          <a:xfrm>
            <a:off x="772337" y="3697139"/>
            <a:ext cx="8297522" cy="284204"/>
          </a:xfrm>
          <a:prstGeom prst="frame">
            <a:avLst/>
          </a:prstGeom>
          <a:solidFill>
            <a:srgbClr val="007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1C229BD-8AE7-9B45-AD69-6AEA23ECFD88}"/>
              </a:ext>
            </a:extLst>
          </p:cNvPr>
          <p:cNvSpPr/>
          <p:nvPr/>
        </p:nvSpPr>
        <p:spPr>
          <a:xfrm>
            <a:off x="772337" y="3068600"/>
            <a:ext cx="6789997" cy="239384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C582F00E-BB9E-6447-917D-0B8B0A4DCF92}"/>
              </a:ext>
            </a:extLst>
          </p:cNvPr>
          <p:cNvSpPr/>
          <p:nvPr/>
        </p:nvSpPr>
        <p:spPr>
          <a:xfrm>
            <a:off x="759980" y="4059604"/>
            <a:ext cx="8297522" cy="284204"/>
          </a:xfrm>
          <a:prstGeom prst="frame">
            <a:avLst/>
          </a:prstGeom>
          <a:solidFill>
            <a:srgbClr val="007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 anchorCtr="0"/>
          <a:lstStyle/>
          <a:p>
            <a:pPr algn="ctr"/>
            <a:endParaRPr lang="en-US" sz="2400" dirty="0">
              <a:gradFill>
                <a:gsLst>
                  <a:gs pos="0">
                    <a:schemeClr val="bg1"/>
                  </a:gs>
                  <a:gs pos="98000">
                    <a:schemeClr val="bg1"/>
                  </a:gs>
                </a:gsLst>
                <a:lin ang="5400000" scaled="0"/>
              </a:gradFill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6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5" grpId="0" animBg="1"/>
    </p:bldLst>
  </p:timing>
</p:sld>
</file>

<file path=ppt/theme/theme1.xml><?xml version="1.0" encoding="utf-8"?>
<a:theme xmlns:a="http://schemas.openxmlformats.org/drawingml/2006/main" name="Slalom Build Master 2018">
  <a:themeElements>
    <a:clrScheme name="Custom 5">
      <a:dk1>
        <a:srgbClr val="EFEFEF"/>
      </a:dk1>
      <a:lt1>
        <a:srgbClr val="FFFFFF"/>
      </a:lt1>
      <a:dk2>
        <a:srgbClr val="152530"/>
      </a:dk2>
      <a:lt2>
        <a:srgbClr val="090916"/>
      </a:lt2>
      <a:accent1>
        <a:srgbClr val="152530"/>
      </a:accent1>
      <a:accent2>
        <a:srgbClr val="34DBEE"/>
      </a:accent2>
      <a:accent3>
        <a:srgbClr val="CAD3D5"/>
      </a:accent3>
      <a:accent4>
        <a:srgbClr val="F4F4F4"/>
      </a:accent4>
      <a:accent5>
        <a:srgbClr val="F4F4F4"/>
      </a:accent5>
      <a:accent6>
        <a:srgbClr val="F4F4F4"/>
      </a:accent6>
      <a:hlink>
        <a:srgbClr val="34DBEE"/>
      </a:hlink>
      <a:folHlink>
        <a:srgbClr val="197C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2C8"/>
        </a:solidFill>
        <a:ln>
          <a:noFill/>
        </a:ln>
      </a:spPr>
      <a:bodyPr lIns="91440" tIns="91440" rIns="91440" bIns="91440" rtlCol="0" anchor="ctr" anchorCtr="0"/>
      <a:lstStyle>
        <a:defPPr algn="ctr">
          <a:defRPr sz="2400" dirty="0" err="1" smtClean="0">
            <a:gradFill>
              <a:gsLst>
                <a:gs pos="0">
                  <a:schemeClr val="bg1"/>
                </a:gs>
                <a:gs pos="98000">
                  <a:schemeClr val="bg1"/>
                </a:gs>
              </a:gsLst>
              <a:lin ang="5400000" scaled="0"/>
            </a:gradFill>
            <a:ea typeface="Segoe UI Black" panose="020B0A02040204020203" pitchFamily="34" charset="0"/>
            <a:cs typeface="Segoe UI Black" panose="020B0A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1200"/>
          </a:spcBef>
          <a:buClr>
            <a:srgbClr val="CC0000"/>
          </a:buClr>
          <a:buSzPct val="110000"/>
          <a:defRPr sz="1600" dirty="0" smtClean="0">
            <a:gradFill>
              <a:gsLst>
                <a:gs pos="0">
                  <a:schemeClr val="tx1"/>
                </a:gs>
                <a:gs pos="98000">
                  <a:schemeClr val="tx1"/>
                </a:gs>
              </a:gsLst>
              <a:lin ang="5400000" scaled="0"/>
            </a:gra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lalom_Build-Template-Master-Feb1" id="{C8002981-66AB-4B9A-B206-694C3D91CD9F}" vid="{C37028AB-0062-4FB6-BB0D-E91D49CA1F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2dd63d6-a71a-4917-ad8d-1c134e16705f">
      <UserInfo>
        <DisplayName>Jordan Denmark</DisplayName>
        <AccountId>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93A2F22F9034F84DE7CA7EFE90F8C" ma:contentTypeVersion="8" ma:contentTypeDescription="Create a new document." ma:contentTypeScope="" ma:versionID="b84ba7b5a942ffe8c34238ad3106b61e">
  <xsd:schema xmlns:xsd="http://www.w3.org/2001/XMLSchema" xmlns:xs="http://www.w3.org/2001/XMLSchema" xmlns:p="http://schemas.microsoft.com/office/2006/metadata/properties" xmlns:ns2="f88aebdc-7654-435d-9462-30a2ce1ea7f5" xmlns:ns3="12dd63d6-a71a-4917-ad8d-1c134e16705f" targetNamespace="http://schemas.microsoft.com/office/2006/metadata/properties" ma:root="true" ma:fieldsID="19d0f505bdc75fe73409443188245cef" ns2:_="" ns3:_="">
    <xsd:import namespace="f88aebdc-7654-435d-9462-30a2ce1ea7f5"/>
    <xsd:import namespace="12dd63d6-a71a-4917-ad8d-1c134e1670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aebdc-7654-435d-9462-30a2ce1ea7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d63d6-a71a-4917-ad8d-1c134e16705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26D134-65AE-4C1A-9E58-F57363B5792F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2dd63d6-a71a-4917-ad8d-1c134e16705f"/>
    <ds:schemaRef ds:uri="f88aebdc-7654-435d-9462-30a2ce1ea7f5"/>
  </ds:schemaRefs>
</ds:datastoreItem>
</file>

<file path=customXml/itemProps2.xml><?xml version="1.0" encoding="utf-8"?>
<ds:datastoreItem xmlns:ds="http://schemas.openxmlformats.org/officeDocument/2006/customXml" ds:itemID="{861626CF-6D3B-4A37-8D46-4673223F3E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8aebdc-7654-435d-9462-30a2ce1ea7f5"/>
    <ds:schemaRef ds:uri="12dd63d6-a71a-4917-ad8d-1c134e1670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01E68D-688B-43BA-86AD-30F081B99F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Slalom Build Master 2018</Template>
  <TotalTime>48773</TotalTime>
  <Words>2292</Words>
  <Application>Microsoft Macintosh PowerPoint</Application>
  <PresentationFormat>Widescreen</PresentationFormat>
  <Paragraphs>479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Century Gothic Regular</vt:lpstr>
      <vt:lpstr>Courier</vt:lpstr>
      <vt:lpstr>Mark Pro</vt:lpstr>
      <vt:lpstr>MarkPro</vt:lpstr>
      <vt:lpstr>Wingdings</vt:lpstr>
      <vt:lpstr>Slalom Build Master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Hal Deranek</dc:creator>
  <cp:keywords/>
  <dc:description/>
  <cp:lastModifiedBy>Hal Deranek</cp:lastModifiedBy>
  <cp:revision>114</cp:revision>
  <cp:lastPrinted>2018-11-12T22:41:38Z</cp:lastPrinted>
  <dcterms:created xsi:type="dcterms:W3CDTF">2019-02-22T23:28:04Z</dcterms:created>
  <dcterms:modified xsi:type="dcterms:W3CDTF">2019-10-14T03:55:32Z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0x0101006DA93A2F22F9034F84DE7CA7EFE90F8C</vt:lpwstr>
  </property>
</Properties>
</file>